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3.jpg" ContentType="image/png"/>
  <Override PartName="/ppt/media/image28.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3"/>
  </p:notesMasterIdLst>
  <p:handoutMasterIdLst>
    <p:handoutMasterId r:id="rId24"/>
  </p:handoutMasterIdLst>
  <p:sldIdLst>
    <p:sldId id="258" r:id="rId5"/>
    <p:sldId id="265" r:id="rId6"/>
    <p:sldId id="300" r:id="rId7"/>
    <p:sldId id="319" r:id="rId8"/>
    <p:sldId id="315" r:id="rId9"/>
    <p:sldId id="316" r:id="rId10"/>
    <p:sldId id="314" r:id="rId11"/>
    <p:sldId id="320" r:id="rId12"/>
    <p:sldId id="311" r:id="rId13"/>
    <p:sldId id="310" r:id="rId14"/>
    <p:sldId id="302" r:id="rId15"/>
    <p:sldId id="318" r:id="rId16"/>
    <p:sldId id="312" r:id="rId17"/>
    <p:sldId id="299" r:id="rId18"/>
    <p:sldId id="307" r:id="rId19"/>
    <p:sldId id="308" r:id="rId20"/>
    <p:sldId id="313" r:id="rId21"/>
    <p:sldId id="272" r:id="rId22"/>
  </p:sldIdLst>
  <p:sldSz cx="12192000" cy="6858000"/>
  <p:notesSz cx="6858000" cy="9144000"/>
  <p:embeddedFontLst>
    <p:embeddedFont>
      <p:font typeface="Avenir Next LT Pro" panose="020B0504020202020204" pitchFamily="34" charset="0"/>
      <p:regular r:id="rId25"/>
      <p:bold r:id="rId26"/>
      <p:italic r:id="rId27"/>
      <p:boldItalic r:id="rId28"/>
    </p:embeddedFont>
    <p:embeddedFont>
      <p:font typeface="Consolas" panose="020B0609020204030204" pitchFamily="49" charset="0"/>
      <p:regular r:id="rId29"/>
      <p:bold r:id="rId30"/>
      <p:italic r:id="rId31"/>
      <p:boldItalic r:id="rId32"/>
    </p:embeddedFont>
    <p:embeddedFont>
      <p:font typeface="Speak Pro" panose="020B0504020101020102"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55" autoAdjust="0"/>
    <p:restoredTop sz="94249" autoAdjust="0"/>
  </p:normalViewPr>
  <p:slideViewPr>
    <p:cSldViewPr snapToGrid="0">
      <p:cViewPr varScale="1">
        <p:scale>
          <a:sx n="85" d="100"/>
          <a:sy n="85" d="100"/>
        </p:scale>
        <p:origin x="917" y="62"/>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5/13/2024</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5/13/2024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5/13/2024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5/13/2024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5/13/2024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5/13/2024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5/13/2024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5/13/2024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5/13/2024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5/13/2024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5/13/2024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5/13/2024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5/13/2024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5/13/2024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5/13/2024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5/13/2024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5/13/2024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5/13/2024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5/13/2024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5/13/2024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5/13/2024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5/13/2024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5/13/2024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5/13/2024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5/13/2024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5/13/2024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5/13/2024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5/13/2024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5/13/2024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5/13/2024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5/13/2024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5/13/2024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5/13/2024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5/13/2024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5/13/2024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5/13/2024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5/13/2024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5/13/2024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5/13/2024</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5/13/2024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5/13/2024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5/13/2024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5/13/2024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5/13/2024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5/13/2024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5/13/2024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5/13/2024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5/13/2024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5/13/2024</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12758" y="4501390"/>
            <a:ext cx="8807116" cy="1376149"/>
          </a:xfrm>
        </p:spPr>
        <p:txBody>
          <a:bodyPr>
            <a:normAutofit fontScale="90000"/>
          </a:bodyPr>
          <a:lstStyle/>
          <a:p>
            <a:r>
              <a:rPr lang="en-US" b="0" dirty="0"/>
              <a:t>Authentication and Authorization</a:t>
            </a:r>
            <a:endParaRPr lang="en-US" dirty="0"/>
          </a:p>
        </p:txBody>
      </p:sp>
      <p:sp>
        <p:nvSpPr>
          <p:cNvPr id="6" name="Subtitle 5">
            <a:extLst>
              <a:ext uri="{FF2B5EF4-FFF2-40B4-BE49-F238E27FC236}">
                <a16:creationId xmlns:a16="http://schemas.microsoft.com/office/drawing/2014/main" id="{0B276A11-1EE7-492A-6907-B07494387538}"/>
              </a:ext>
            </a:extLst>
          </p:cNvPr>
          <p:cNvSpPr>
            <a:spLocks noGrp="1"/>
          </p:cNvSpPr>
          <p:nvPr>
            <p:ph type="subTitle" idx="1"/>
          </p:nvPr>
        </p:nvSpPr>
        <p:spPr/>
        <p:txBody>
          <a:bodyPr>
            <a:normAutofit/>
          </a:bodyPr>
          <a:lstStyle/>
          <a:p>
            <a:r>
              <a:rPr lang="en-US" sz="1400" dirty="0"/>
              <a:t> Vishal Gangapuram</a:t>
            </a:r>
            <a:endParaRPr lang="en-IN" sz="1400" dirty="0"/>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803294" y="168395"/>
            <a:ext cx="3932237" cy="675720"/>
          </a:xfrm>
        </p:spPr>
        <p:txBody>
          <a:bodyPr/>
          <a:lstStyle/>
          <a:p>
            <a:r>
              <a:rPr lang="en-US" dirty="0"/>
              <a:t>JWT Token</a:t>
            </a:r>
          </a:p>
        </p:txBody>
      </p:sp>
      <p:pic>
        <p:nvPicPr>
          <p:cNvPr id="13" name="Picture Placeholder 12">
            <a:extLst>
              <a:ext uri="{FF2B5EF4-FFF2-40B4-BE49-F238E27FC236}">
                <a16:creationId xmlns:a16="http://schemas.microsoft.com/office/drawing/2014/main" id="{594ACC6B-B2AA-4E37-97D4-0F8CC4C84626}"/>
              </a:ext>
            </a:extLst>
          </p:cNvPr>
          <p:cNvPicPr>
            <a:picLocks noGrp="1" noChangeAspect="1"/>
          </p:cNvPicPr>
          <p:nvPr>
            <p:ph type="pic" idx="1"/>
          </p:nvPr>
        </p:nvPicPr>
        <p:blipFill rotWithShape="1">
          <a:blip r:embed="rId3"/>
          <a:srcRect r="142" b="7056"/>
          <a:stretch/>
        </p:blipFill>
        <p:spPr>
          <a:xfrm>
            <a:off x="141850" y="1615079"/>
            <a:ext cx="7460221" cy="3683061"/>
          </a:xfrm>
        </p:spPr>
      </p:pic>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r>
              <a:rPr lang="en-US" dirty="0"/>
              <a:t>Authentication and Authorization</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10</a:t>
            </a:fld>
            <a:endParaRPr lang="en-US" dirty="0"/>
          </a:p>
        </p:txBody>
      </p:sp>
      <p:sp>
        <p:nvSpPr>
          <p:cNvPr id="14" name="Rectangle 1">
            <a:extLst>
              <a:ext uri="{FF2B5EF4-FFF2-40B4-BE49-F238E27FC236}">
                <a16:creationId xmlns:a16="http://schemas.microsoft.com/office/drawing/2014/main" id="{9328E06E-6DEC-D334-00C3-3C3C90D5979D}"/>
              </a:ext>
            </a:extLst>
          </p:cNvPr>
          <p:cNvSpPr>
            <a:spLocks noChangeArrowheads="1"/>
          </p:cNvSpPr>
          <p:nvPr/>
        </p:nvSpPr>
        <p:spPr bwMode="auto">
          <a:xfrm>
            <a:off x="7790329" y="2690336"/>
            <a:ext cx="4259821" cy="1477328"/>
          </a:xfrm>
          <a:prstGeom prst="rect">
            <a:avLst/>
          </a:prstGeom>
          <a:solidFill>
            <a:srgbClr val="01162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6DEEB"/>
                </a:solidFill>
                <a:effectLst/>
                <a:latin typeface="Consolas" panose="020B0609020204030204" pitchFamily="49" charset="0"/>
              </a:rPr>
              <a:t>eyJ0eXAiOiJKV1QiLCJhbGciOiJIUzI1NiJ9.eyJ1c2VySWQiOiJhYmNkMTIzIiwiZXhwaXJ5IjoxNjQ2NjM1NjExMzAxfQ.3Thp81rDFrKXr3WrY1MyMnNK8kKoZBX9lg-JwFznR-M</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C7073591-ED44-296B-16C2-4962E537996B}"/>
              </a:ext>
            </a:extLst>
          </p:cNvPr>
          <p:cNvSpPr txBox="1"/>
          <p:nvPr/>
        </p:nvSpPr>
        <p:spPr>
          <a:xfrm>
            <a:off x="8337175" y="1615079"/>
            <a:ext cx="3497822" cy="923330"/>
          </a:xfrm>
          <a:prstGeom prst="rect">
            <a:avLst/>
          </a:prstGeom>
          <a:noFill/>
        </p:spPr>
        <p:txBody>
          <a:bodyPr wrap="square" rtlCol="0">
            <a:spAutoFit/>
          </a:bodyPr>
          <a:lstStyle/>
          <a:p>
            <a:r>
              <a:rPr lang="en-US" dirty="0">
                <a:solidFill>
                  <a:schemeClr val="bg1"/>
                </a:solidFill>
              </a:rPr>
              <a:t> Three parts are appended as </a:t>
            </a:r>
          </a:p>
          <a:p>
            <a:endParaRPr lang="en-US" b="1" dirty="0">
              <a:solidFill>
                <a:schemeClr val="bg1"/>
              </a:solidFill>
            </a:endParaRPr>
          </a:p>
          <a:p>
            <a:r>
              <a:rPr lang="en-IN" b="1" dirty="0">
                <a:solidFill>
                  <a:schemeClr val="bg1"/>
                </a:solidFill>
              </a:rPr>
              <a:t>&lt;header&gt;.&lt;body&gt;.&lt;signature&gt;</a:t>
            </a:r>
          </a:p>
        </p:txBody>
      </p:sp>
    </p:spTree>
    <p:extLst>
      <p:ext uri="{BB962C8B-B14F-4D97-AF65-F5344CB8AC3E}">
        <p14:creationId xmlns:p14="http://schemas.microsoft.com/office/powerpoint/2010/main" val="1550926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868747" y="110947"/>
            <a:ext cx="7056052" cy="786334"/>
          </a:xfrm>
        </p:spPr>
        <p:txBody>
          <a:bodyPr/>
          <a:lstStyle/>
          <a:p>
            <a:r>
              <a:rPr lang="en-US" sz="4000" dirty="0"/>
              <a:t>Authorization Code flow</a:t>
            </a:r>
            <a:endParaRPr lang="en-US" dirty="0"/>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r>
              <a:rPr lang="en-US" dirty="0"/>
              <a:t>Authentication and Authorization</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11</a:t>
            </a:fld>
            <a:endParaRPr lang="en-US" dirty="0"/>
          </a:p>
        </p:txBody>
      </p:sp>
      <p:pic>
        <p:nvPicPr>
          <p:cNvPr id="12" name="Picture 11">
            <a:extLst>
              <a:ext uri="{FF2B5EF4-FFF2-40B4-BE49-F238E27FC236}">
                <a16:creationId xmlns:a16="http://schemas.microsoft.com/office/drawing/2014/main" id="{31F34A43-5EA0-8A6E-0166-2870E1476AE2}"/>
              </a:ext>
            </a:extLst>
          </p:cNvPr>
          <p:cNvPicPr>
            <a:picLocks noChangeAspect="1"/>
          </p:cNvPicPr>
          <p:nvPr/>
        </p:nvPicPr>
        <p:blipFill rotWithShape="1">
          <a:blip r:embed="rId3"/>
          <a:srcRect r="231" b="3694"/>
          <a:stretch/>
        </p:blipFill>
        <p:spPr>
          <a:xfrm>
            <a:off x="968187" y="1129337"/>
            <a:ext cx="6448611" cy="4826144"/>
          </a:xfrm>
          <a:prstGeom prst="rect">
            <a:avLst/>
          </a:prstGeom>
        </p:spPr>
      </p:pic>
      <p:sp>
        <p:nvSpPr>
          <p:cNvPr id="8" name="TextBox 7">
            <a:extLst>
              <a:ext uri="{FF2B5EF4-FFF2-40B4-BE49-F238E27FC236}">
                <a16:creationId xmlns:a16="http://schemas.microsoft.com/office/drawing/2014/main" id="{8C6D0BF8-7D78-7287-B20A-2D72F16B65DF}"/>
              </a:ext>
            </a:extLst>
          </p:cNvPr>
          <p:cNvSpPr txBox="1"/>
          <p:nvPr/>
        </p:nvSpPr>
        <p:spPr>
          <a:xfrm>
            <a:off x="7416799" y="2459504"/>
            <a:ext cx="4607860" cy="1938992"/>
          </a:xfrm>
          <a:prstGeom prst="rect">
            <a:avLst/>
          </a:prstGeom>
          <a:noFill/>
        </p:spPr>
        <p:txBody>
          <a:bodyPr wrap="square">
            <a:spAutoFit/>
          </a:bodyPr>
          <a:lstStyle/>
          <a:p>
            <a:pPr marL="342900" indent="-342900" algn="just">
              <a:buFont typeface="Arial" panose="020B0604020202020204" pitchFamily="34" charset="0"/>
              <a:buChar char="•"/>
            </a:pPr>
            <a:r>
              <a:rPr lang="en-US" sz="2000" b="1" dirty="0">
                <a:solidFill>
                  <a:schemeClr val="bg1"/>
                </a:solidFill>
              </a:rPr>
              <a:t>The Authorization Server authenticates a user and approves their access to a resource by providing a temporary authorization code. A token can then be requested using your credentials along with this authorization code.​</a:t>
            </a:r>
            <a:endParaRPr lang="en-IN" sz="2000" b="1" dirty="0">
              <a:solidFill>
                <a:schemeClr val="bg1"/>
              </a:solidFill>
            </a:endParaRPr>
          </a:p>
        </p:txBody>
      </p:sp>
    </p:spTree>
    <p:extLst>
      <p:ext uri="{BB962C8B-B14F-4D97-AF65-F5344CB8AC3E}">
        <p14:creationId xmlns:p14="http://schemas.microsoft.com/office/powerpoint/2010/main" val="3065466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42689-464D-8886-3292-9249D2E034ED}"/>
              </a:ext>
            </a:extLst>
          </p:cNvPr>
          <p:cNvSpPr>
            <a:spLocks noGrp="1"/>
          </p:cNvSpPr>
          <p:nvPr>
            <p:ph type="title"/>
          </p:nvPr>
        </p:nvSpPr>
        <p:spPr>
          <a:xfrm>
            <a:off x="1454800" y="984664"/>
            <a:ext cx="4143555" cy="2335305"/>
          </a:xfrm>
        </p:spPr>
        <p:txBody>
          <a:bodyPr>
            <a:normAutofit fontScale="90000"/>
          </a:bodyPr>
          <a:lstStyle/>
          <a:p>
            <a:r>
              <a:rPr lang="en-US" dirty="0"/>
              <a:t>HOW THE TOKEN IS VALIDATING FROM BACKEND SIDE​ ?</a:t>
            </a:r>
            <a:endParaRPr lang="en-IN" dirty="0"/>
          </a:p>
        </p:txBody>
      </p:sp>
      <p:sp>
        <p:nvSpPr>
          <p:cNvPr id="3" name="Footer Placeholder 2">
            <a:extLst>
              <a:ext uri="{FF2B5EF4-FFF2-40B4-BE49-F238E27FC236}">
                <a16:creationId xmlns:a16="http://schemas.microsoft.com/office/drawing/2014/main" id="{987C16B0-C9D0-44FE-E908-223C78A003A2}"/>
              </a:ext>
            </a:extLst>
          </p:cNvPr>
          <p:cNvSpPr>
            <a:spLocks noGrp="1"/>
          </p:cNvSpPr>
          <p:nvPr>
            <p:ph type="ftr" sz="quarter" idx="11"/>
          </p:nvPr>
        </p:nvSpPr>
        <p:spPr/>
        <p:txBody>
          <a:bodyPr/>
          <a:lstStyle/>
          <a:p>
            <a:r>
              <a:rPr lang="en-US" dirty="0"/>
              <a:t>Authentication and Authorization</a:t>
            </a:r>
          </a:p>
        </p:txBody>
      </p:sp>
      <p:sp>
        <p:nvSpPr>
          <p:cNvPr id="4" name="Slide Number Placeholder 3">
            <a:extLst>
              <a:ext uri="{FF2B5EF4-FFF2-40B4-BE49-F238E27FC236}">
                <a16:creationId xmlns:a16="http://schemas.microsoft.com/office/drawing/2014/main" id="{2E26CC4E-3ECE-4445-9C7E-4787B0D63D71}"/>
              </a:ext>
            </a:extLst>
          </p:cNvPr>
          <p:cNvSpPr>
            <a:spLocks noGrp="1"/>
          </p:cNvSpPr>
          <p:nvPr>
            <p:ph type="sldNum" sz="quarter" idx="12"/>
          </p:nvPr>
        </p:nvSpPr>
        <p:spPr/>
        <p:txBody>
          <a:bodyPr/>
          <a:lstStyle/>
          <a:p>
            <a:fld id="{95CBEC59-7FF9-4688-98DF-89832A0C9025}" type="slidenum">
              <a:rPr lang="en-US" smtClean="0"/>
              <a:t>12</a:t>
            </a:fld>
            <a:endParaRPr lang="en-US" dirty="0"/>
          </a:p>
        </p:txBody>
      </p:sp>
      <p:sp>
        <p:nvSpPr>
          <p:cNvPr id="6" name="Text Placeholder 5">
            <a:extLst>
              <a:ext uri="{FF2B5EF4-FFF2-40B4-BE49-F238E27FC236}">
                <a16:creationId xmlns:a16="http://schemas.microsoft.com/office/drawing/2014/main" id="{305330C9-13AA-8417-3DA0-962ABDFB7DFE}"/>
              </a:ext>
            </a:extLst>
          </p:cNvPr>
          <p:cNvSpPr>
            <a:spLocks noGrp="1"/>
          </p:cNvSpPr>
          <p:nvPr>
            <p:ph type="body" sz="quarter" idx="14"/>
          </p:nvPr>
        </p:nvSpPr>
        <p:spPr/>
        <p:txBody>
          <a:bodyPr/>
          <a:lstStyle/>
          <a:p>
            <a:endParaRPr lang="en-IN"/>
          </a:p>
        </p:txBody>
      </p:sp>
      <p:pic>
        <p:nvPicPr>
          <p:cNvPr id="4104" name="Picture 8" descr="Confused businessman is thinking with question mark. Doubtful businessman  thinking.Vector illustration. 25255484 Vector Art at Vecteezy">
            <a:extLst>
              <a:ext uri="{FF2B5EF4-FFF2-40B4-BE49-F238E27FC236}">
                <a16:creationId xmlns:a16="http://schemas.microsoft.com/office/drawing/2014/main" id="{DA58D87E-B8C1-BB0E-1F84-57840F571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524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54D8-2B2A-3AA3-B575-285B0C8AF919}"/>
              </a:ext>
            </a:extLst>
          </p:cNvPr>
          <p:cNvSpPr>
            <a:spLocks noGrp="1"/>
          </p:cNvSpPr>
          <p:nvPr>
            <p:ph type="title"/>
          </p:nvPr>
        </p:nvSpPr>
        <p:spPr>
          <a:xfrm>
            <a:off x="804136" y="0"/>
            <a:ext cx="4037688" cy="1325563"/>
          </a:xfrm>
        </p:spPr>
        <p:txBody>
          <a:bodyPr/>
          <a:lstStyle/>
          <a:p>
            <a:r>
              <a:rPr lang="en-US" dirty="0"/>
              <a:t>ADVANTAGES </a:t>
            </a:r>
            <a:endParaRPr lang="en-IN" dirty="0"/>
          </a:p>
        </p:txBody>
      </p:sp>
      <p:sp>
        <p:nvSpPr>
          <p:cNvPr id="4" name="Footer Placeholder 3">
            <a:extLst>
              <a:ext uri="{FF2B5EF4-FFF2-40B4-BE49-F238E27FC236}">
                <a16:creationId xmlns:a16="http://schemas.microsoft.com/office/drawing/2014/main" id="{84493DA4-B520-162E-2761-261A04B3F1EE}"/>
              </a:ext>
            </a:extLst>
          </p:cNvPr>
          <p:cNvSpPr>
            <a:spLocks noGrp="1"/>
          </p:cNvSpPr>
          <p:nvPr>
            <p:ph type="ftr" sz="quarter" idx="11"/>
          </p:nvPr>
        </p:nvSpPr>
        <p:spPr/>
        <p:txBody>
          <a:bodyPr/>
          <a:lstStyle/>
          <a:p>
            <a:r>
              <a:rPr lang="en-US" dirty="0"/>
              <a:t>Authentication and Authorization</a:t>
            </a:r>
          </a:p>
        </p:txBody>
      </p:sp>
      <p:sp>
        <p:nvSpPr>
          <p:cNvPr id="5" name="Slide Number Placeholder 4">
            <a:extLst>
              <a:ext uri="{FF2B5EF4-FFF2-40B4-BE49-F238E27FC236}">
                <a16:creationId xmlns:a16="http://schemas.microsoft.com/office/drawing/2014/main" id="{4FE45EB7-F910-B850-FB6F-6F040168DD48}"/>
              </a:ext>
            </a:extLst>
          </p:cNvPr>
          <p:cNvSpPr>
            <a:spLocks noGrp="1"/>
          </p:cNvSpPr>
          <p:nvPr>
            <p:ph type="sldNum" sz="quarter" idx="12"/>
          </p:nvPr>
        </p:nvSpPr>
        <p:spPr/>
        <p:txBody>
          <a:bodyPr/>
          <a:lstStyle/>
          <a:p>
            <a:fld id="{95CBEC59-7FF9-4688-98DF-89832A0C9025}" type="slidenum">
              <a:rPr lang="en-US" smtClean="0"/>
              <a:t>13</a:t>
            </a:fld>
            <a:endParaRPr lang="en-US" dirty="0"/>
          </a:p>
        </p:txBody>
      </p:sp>
      <p:sp>
        <p:nvSpPr>
          <p:cNvPr id="6" name="Content Placeholder 5">
            <a:extLst>
              <a:ext uri="{FF2B5EF4-FFF2-40B4-BE49-F238E27FC236}">
                <a16:creationId xmlns:a16="http://schemas.microsoft.com/office/drawing/2014/main" id="{731BBA68-5FF1-3EAF-2DAD-6F42F8309AE5}"/>
              </a:ext>
            </a:extLst>
          </p:cNvPr>
          <p:cNvSpPr>
            <a:spLocks noGrp="1"/>
          </p:cNvSpPr>
          <p:nvPr>
            <p:ph idx="1"/>
          </p:nvPr>
        </p:nvSpPr>
        <p:spPr>
          <a:xfrm>
            <a:off x="1075322" y="1721223"/>
            <a:ext cx="10646986" cy="3984667"/>
          </a:xfrm>
        </p:spPr>
        <p:txBody>
          <a:bodyPr>
            <a:normAutofit/>
          </a:bodyPr>
          <a:lstStyle/>
          <a:p>
            <a:pPr marL="285750" indent="-285750">
              <a:buFont typeface="Wingdings" panose="05000000000000000000" pitchFamily="2" charset="2"/>
              <a:buChar char="Ø"/>
            </a:pPr>
            <a:r>
              <a:rPr lang="en-US" sz="2400" b="1" dirty="0"/>
              <a:t>Security - Authentication ensures that only authorized users can access the application or its resources.</a:t>
            </a:r>
          </a:p>
          <a:p>
            <a:endParaRPr lang="en-US" sz="2400" b="1" dirty="0"/>
          </a:p>
          <a:p>
            <a:pPr marL="285750" indent="-285750">
              <a:buFont typeface="Wingdings" panose="05000000000000000000" pitchFamily="2" charset="2"/>
              <a:buChar char="Ø"/>
            </a:pPr>
            <a:r>
              <a:rPr lang="en-US" sz="2400" b="1" dirty="0"/>
              <a:t>Data Protection: Authorization controls access to specific resources or functionalities within the application.</a:t>
            </a:r>
          </a:p>
          <a:p>
            <a:endParaRPr lang="en-US" sz="2400" b="1" dirty="0"/>
          </a:p>
          <a:p>
            <a:pPr marL="285750" indent="-285750">
              <a:buFont typeface="Wingdings" panose="05000000000000000000" pitchFamily="2" charset="2"/>
              <a:buChar char="Ø"/>
            </a:pPr>
            <a:r>
              <a:rPr lang="en-US" sz="2400" b="1" dirty="0"/>
              <a:t>User Experience: Authentication mechanisms such as single sign-on (SSO) can enhance the user experience by allowing users to access multiple applications with a single set of credentials.</a:t>
            </a:r>
            <a:endParaRPr lang="en-IN" sz="2400" b="1" dirty="0"/>
          </a:p>
        </p:txBody>
      </p:sp>
    </p:spTree>
    <p:extLst>
      <p:ext uri="{BB962C8B-B14F-4D97-AF65-F5344CB8AC3E}">
        <p14:creationId xmlns:p14="http://schemas.microsoft.com/office/powerpoint/2010/main" val="2069048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-Vishal Gangapuram</a:t>
            </a:r>
          </a:p>
        </p:txBody>
      </p:sp>
    </p:spTree>
    <p:extLst>
      <p:ext uri="{BB962C8B-B14F-4D97-AF65-F5344CB8AC3E}">
        <p14:creationId xmlns:p14="http://schemas.microsoft.com/office/powerpoint/2010/main" val="363015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5DDF325-8712-1A4E-3EED-9F96C6A2D3D8}"/>
              </a:ext>
            </a:extLst>
          </p:cNvPr>
          <p:cNvSpPr>
            <a:spLocks noGrp="1"/>
          </p:cNvSpPr>
          <p:nvPr>
            <p:ph idx="1"/>
          </p:nvPr>
        </p:nvSpPr>
        <p:spPr>
          <a:xfrm>
            <a:off x="5768494" y="821226"/>
            <a:ext cx="5228216" cy="4963304"/>
          </a:xfrm>
        </p:spPr>
        <p:txBody>
          <a:bodyPr>
            <a:normAutofit/>
          </a:bodyPr>
          <a:lstStyle/>
          <a:p>
            <a:pPr marL="285750" indent="-285750" algn="just">
              <a:buFont typeface="Arial" panose="020B0604020202020204" pitchFamily="34" charset="0"/>
              <a:buChar char="•"/>
            </a:pPr>
            <a:r>
              <a:rPr lang="en-US" sz="1800" b="1" dirty="0"/>
              <a:t>OpenID Connect is an identity layer built on top of OAuth 2.0. It provides an authentication framework that allows applications to verify the identity of the end-user. OpenID Connect introduces additional endpoints, scopes, and claims to the OAuth 2.0 protocol.​</a:t>
            </a:r>
          </a:p>
          <a:p>
            <a:pPr marL="285750" indent="-285750" algn="just">
              <a:buFont typeface="Arial" panose="020B0604020202020204" pitchFamily="34" charset="0"/>
              <a:buChar char="•"/>
            </a:pPr>
            <a:r>
              <a:rPr lang="en-US" sz="1800" b="1" dirty="0"/>
              <a:t>OpenID Provider (OP): The server that provides identity services and user authentication. The OP is responsible for verifying the user's identity and providing information about the user (claims) to the client application.​</a:t>
            </a:r>
          </a:p>
          <a:p>
            <a:pPr marL="285750" indent="-285750" algn="just">
              <a:buFont typeface="Arial" panose="020B0604020202020204" pitchFamily="34" charset="0"/>
              <a:buChar char="•"/>
            </a:pPr>
            <a:r>
              <a:rPr lang="en-US" sz="1800" b="1" dirty="0"/>
              <a:t>OpenID Connect defines several new endpoints, including an authorization endpoint, a token endpoint, and a </a:t>
            </a:r>
            <a:r>
              <a:rPr lang="en-US" sz="1800" b="1" dirty="0" err="1"/>
              <a:t>userinfo</a:t>
            </a:r>
            <a:r>
              <a:rPr lang="en-US" sz="1800" b="1" dirty="0"/>
              <a:t> endpoint. These endpoints allow the client to perform authentication and obtain identity information about the user.​</a:t>
            </a:r>
            <a:endParaRPr lang="en-IN" sz="1800" b="1" dirty="0"/>
          </a:p>
        </p:txBody>
      </p:sp>
      <p:sp>
        <p:nvSpPr>
          <p:cNvPr id="3" name="Footer Placeholder 2">
            <a:extLst>
              <a:ext uri="{FF2B5EF4-FFF2-40B4-BE49-F238E27FC236}">
                <a16:creationId xmlns:a16="http://schemas.microsoft.com/office/drawing/2014/main" id="{AA77355C-CCAB-1774-E46C-22FC978A5610}"/>
              </a:ext>
            </a:extLst>
          </p:cNvPr>
          <p:cNvSpPr>
            <a:spLocks noGrp="1"/>
          </p:cNvSpPr>
          <p:nvPr>
            <p:ph type="ftr" sz="quarter" idx="11"/>
          </p:nvPr>
        </p:nvSpPr>
        <p:spPr/>
        <p:txBody>
          <a:bodyPr/>
          <a:lstStyle/>
          <a:p>
            <a:r>
              <a:rPr lang="en-US" dirty="0"/>
              <a:t>Authentication and Authorization</a:t>
            </a:r>
          </a:p>
        </p:txBody>
      </p:sp>
      <p:sp>
        <p:nvSpPr>
          <p:cNvPr id="4" name="Slide Number Placeholder 3">
            <a:extLst>
              <a:ext uri="{FF2B5EF4-FFF2-40B4-BE49-F238E27FC236}">
                <a16:creationId xmlns:a16="http://schemas.microsoft.com/office/drawing/2014/main" id="{38E146A3-9DC3-46C1-13D9-4119DA2D7539}"/>
              </a:ext>
            </a:extLst>
          </p:cNvPr>
          <p:cNvSpPr>
            <a:spLocks noGrp="1"/>
          </p:cNvSpPr>
          <p:nvPr>
            <p:ph type="sldNum" sz="quarter" idx="12"/>
          </p:nvPr>
        </p:nvSpPr>
        <p:spPr/>
        <p:txBody>
          <a:bodyPr/>
          <a:lstStyle/>
          <a:p>
            <a:fld id="{95CBEC59-7FF9-4688-98DF-89832A0C9025}" type="slidenum">
              <a:rPr lang="en-US" smtClean="0"/>
              <a:t>15</a:t>
            </a:fld>
            <a:endParaRPr lang="en-US" dirty="0"/>
          </a:p>
        </p:txBody>
      </p:sp>
      <p:sp>
        <p:nvSpPr>
          <p:cNvPr id="9" name="Subtitle 8">
            <a:extLst>
              <a:ext uri="{FF2B5EF4-FFF2-40B4-BE49-F238E27FC236}">
                <a16:creationId xmlns:a16="http://schemas.microsoft.com/office/drawing/2014/main" id="{CA28C1F2-BC7A-BFFE-2A00-1EB45E7DC138}"/>
              </a:ext>
            </a:extLst>
          </p:cNvPr>
          <p:cNvSpPr>
            <a:spLocks noGrp="1"/>
          </p:cNvSpPr>
          <p:nvPr>
            <p:ph type="subTitle" idx="13"/>
          </p:nvPr>
        </p:nvSpPr>
        <p:spPr>
          <a:xfrm>
            <a:off x="1495244" y="1956419"/>
            <a:ext cx="4143555" cy="692595"/>
          </a:xfrm>
        </p:spPr>
        <p:txBody>
          <a:bodyPr/>
          <a:lstStyle/>
          <a:p>
            <a:r>
              <a:rPr lang="en-US" dirty="0"/>
              <a:t>OpenID Connect</a:t>
            </a:r>
            <a:endParaRPr lang="en-IN" dirty="0"/>
          </a:p>
        </p:txBody>
      </p:sp>
    </p:spTree>
    <p:extLst>
      <p:ext uri="{BB962C8B-B14F-4D97-AF65-F5344CB8AC3E}">
        <p14:creationId xmlns:p14="http://schemas.microsoft.com/office/powerpoint/2010/main" val="2714729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5DDF325-8712-1A4E-3EED-9F96C6A2D3D8}"/>
              </a:ext>
            </a:extLst>
          </p:cNvPr>
          <p:cNvSpPr>
            <a:spLocks noGrp="1"/>
          </p:cNvSpPr>
          <p:nvPr>
            <p:ph idx="1"/>
          </p:nvPr>
        </p:nvSpPr>
        <p:spPr>
          <a:xfrm>
            <a:off x="5768494" y="821226"/>
            <a:ext cx="5228216" cy="4963304"/>
          </a:xfrm>
        </p:spPr>
        <p:txBody>
          <a:bodyPr>
            <a:normAutofit fontScale="85000" lnSpcReduction="20000"/>
          </a:bodyPr>
          <a:lstStyle/>
          <a:p>
            <a:pPr marL="285750" indent="-285750" algn="just">
              <a:buFont typeface="Arial" panose="020B0604020202020204" pitchFamily="34" charset="0"/>
              <a:buChar char="•"/>
            </a:pPr>
            <a:r>
              <a:rPr lang="en-US" sz="1800" b="1" dirty="0"/>
              <a:t>1) Central Identity Management​</a:t>
            </a:r>
          </a:p>
          <a:p>
            <a:pPr marL="285750" indent="-285750" algn="just">
              <a:buFont typeface="Arial" panose="020B0604020202020204" pitchFamily="34" charset="0"/>
              <a:buChar char="•"/>
            </a:pPr>
            <a:endParaRPr lang="en-US" sz="1800" b="1" dirty="0"/>
          </a:p>
          <a:p>
            <a:pPr marL="285750" indent="-285750" algn="just">
              <a:buFont typeface="Arial" panose="020B0604020202020204" pitchFamily="34" charset="0"/>
              <a:buChar char="•"/>
            </a:pPr>
            <a:r>
              <a:rPr lang="en-US" sz="1800" b="1" dirty="0"/>
              <a:t>Using a centralized identity management system allows developers to offload the complexity of user authentication and focus on other aspects of their application.​​</a:t>
            </a:r>
          </a:p>
          <a:p>
            <a:pPr marL="285750" indent="-285750" algn="just">
              <a:buFont typeface="Arial" panose="020B0604020202020204" pitchFamily="34" charset="0"/>
              <a:buChar char="•"/>
            </a:pPr>
            <a:endParaRPr lang="en-US" sz="1800" b="1" dirty="0"/>
          </a:p>
          <a:p>
            <a:pPr marL="285750" indent="-285750" algn="just">
              <a:buFont typeface="Arial" panose="020B0604020202020204" pitchFamily="34" charset="0"/>
              <a:buChar char="•"/>
            </a:pPr>
            <a:r>
              <a:rPr lang="en-US" sz="1800" b="1" dirty="0"/>
              <a:t>2) Single Sign-On (SSO) and User Experience​</a:t>
            </a:r>
          </a:p>
          <a:p>
            <a:pPr marL="285750" indent="-285750" algn="just">
              <a:buFont typeface="Arial" panose="020B0604020202020204" pitchFamily="34" charset="0"/>
              <a:buChar char="•"/>
            </a:pPr>
            <a:endParaRPr lang="en-US" sz="1800" b="1" dirty="0"/>
          </a:p>
          <a:p>
            <a:pPr marL="285750" indent="-285750" algn="just">
              <a:buFont typeface="Arial" panose="020B0604020202020204" pitchFamily="34" charset="0"/>
              <a:buChar char="•"/>
            </a:pPr>
            <a:r>
              <a:rPr lang="en-US" sz="1800" b="1" dirty="0"/>
              <a:t>Third-party IdPs enable Single Sign-On functionality, which allows users to log in once and access multiple applications or services without having to authenticate separately for each one ​​</a:t>
            </a:r>
          </a:p>
          <a:p>
            <a:pPr marL="285750" indent="-285750" algn="just">
              <a:buFont typeface="Arial" panose="020B0604020202020204" pitchFamily="34" charset="0"/>
              <a:buChar char="•"/>
            </a:pPr>
            <a:endParaRPr lang="en-US" sz="1800" b="1" dirty="0"/>
          </a:p>
          <a:p>
            <a:pPr marL="285750" indent="-285750" algn="just">
              <a:buFont typeface="Arial" panose="020B0604020202020204" pitchFamily="34" charset="0"/>
              <a:buChar char="•"/>
            </a:pPr>
            <a:r>
              <a:rPr lang="en-US" sz="1800" b="1" dirty="0"/>
              <a:t>3)Federated Identity and Access Control: Third-party IdPs support federated identity, allowing users to authenticate using their existing accounts with providers like Microsoft, Google, or social media platforms. This simplifies the registration and login process for users since they can utilize their familiar credentials. It also enables access control across multiple applications by sharing identity and authorization information between the backend application and the IdP.​</a:t>
            </a:r>
            <a:endParaRPr lang="en-IN" sz="1800" b="1" dirty="0"/>
          </a:p>
        </p:txBody>
      </p:sp>
      <p:sp>
        <p:nvSpPr>
          <p:cNvPr id="3" name="Footer Placeholder 2">
            <a:extLst>
              <a:ext uri="{FF2B5EF4-FFF2-40B4-BE49-F238E27FC236}">
                <a16:creationId xmlns:a16="http://schemas.microsoft.com/office/drawing/2014/main" id="{AA77355C-CCAB-1774-E46C-22FC978A5610}"/>
              </a:ext>
            </a:extLst>
          </p:cNvPr>
          <p:cNvSpPr>
            <a:spLocks noGrp="1"/>
          </p:cNvSpPr>
          <p:nvPr>
            <p:ph type="ftr" sz="quarter" idx="11"/>
          </p:nvPr>
        </p:nvSpPr>
        <p:spPr/>
        <p:txBody>
          <a:bodyPr/>
          <a:lstStyle/>
          <a:p>
            <a:r>
              <a:rPr lang="en-US" dirty="0"/>
              <a:t>Authentication and Authorization</a:t>
            </a:r>
          </a:p>
        </p:txBody>
      </p:sp>
      <p:sp>
        <p:nvSpPr>
          <p:cNvPr id="4" name="Slide Number Placeholder 3">
            <a:extLst>
              <a:ext uri="{FF2B5EF4-FFF2-40B4-BE49-F238E27FC236}">
                <a16:creationId xmlns:a16="http://schemas.microsoft.com/office/drawing/2014/main" id="{38E146A3-9DC3-46C1-13D9-4119DA2D7539}"/>
              </a:ext>
            </a:extLst>
          </p:cNvPr>
          <p:cNvSpPr>
            <a:spLocks noGrp="1"/>
          </p:cNvSpPr>
          <p:nvPr>
            <p:ph type="sldNum" sz="quarter" idx="12"/>
          </p:nvPr>
        </p:nvSpPr>
        <p:spPr/>
        <p:txBody>
          <a:bodyPr/>
          <a:lstStyle/>
          <a:p>
            <a:fld id="{95CBEC59-7FF9-4688-98DF-89832A0C9025}" type="slidenum">
              <a:rPr lang="en-US" smtClean="0"/>
              <a:t>16</a:t>
            </a:fld>
            <a:endParaRPr lang="en-US" dirty="0"/>
          </a:p>
        </p:txBody>
      </p:sp>
      <p:sp>
        <p:nvSpPr>
          <p:cNvPr id="9" name="Subtitle 8">
            <a:extLst>
              <a:ext uri="{FF2B5EF4-FFF2-40B4-BE49-F238E27FC236}">
                <a16:creationId xmlns:a16="http://schemas.microsoft.com/office/drawing/2014/main" id="{CA28C1F2-BC7A-BFFE-2A00-1EB45E7DC138}"/>
              </a:ext>
            </a:extLst>
          </p:cNvPr>
          <p:cNvSpPr>
            <a:spLocks noGrp="1"/>
          </p:cNvSpPr>
          <p:nvPr>
            <p:ph type="subTitle" idx="13"/>
          </p:nvPr>
        </p:nvSpPr>
        <p:spPr>
          <a:xfrm>
            <a:off x="1495245" y="1956419"/>
            <a:ext cx="3596708" cy="692595"/>
          </a:xfrm>
        </p:spPr>
        <p:txBody>
          <a:bodyPr>
            <a:normAutofit/>
          </a:bodyPr>
          <a:lstStyle/>
          <a:p>
            <a:r>
              <a:rPr lang="en-US" dirty="0"/>
              <a:t>Third party Applications</a:t>
            </a:r>
            <a:endParaRPr lang="en-IN" dirty="0"/>
          </a:p>
        </p:txBody>
      </p:sp>
    </p:spTree>
    <p:extLst>
      <p:ext uri="{BB962C8B-B14F-4D97-AF65-F5344CB8AC3E}">
        <p14:creationId xmlns:p14="http://schemas.microsoft.com/office/powerpoint/2010/main" val="534821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54D8-2B2A-3AA3-B575-285B0C8AF919}"/>
              </a:ext>
            </a:extLst>
          </p:cNvPr>
          <p:cNvSpPr>
            <a:spLocks noGrp="1"/>
          </p:cNvSpPr>
          <p:nvPr>
            <p:ph type="title"/>
          </p:nvPr>
        </p:nvSpPr>
        <p:spPr>
          <a:xfrm>
            <a:off x="804136" y="0"/>
            <a:ext cx="4287818" cy="1325563"/>
          </a:xfrm>
        </p:spPr>
        <p:txBody>
          <a:bodyPr/>
          <a:lstStyle/>
          <a:p>
            <a:r>
              <a:rPr lang="en-US" dirty="0"/>
              <a:t>AUTHORIZATION CODE FLOW​</a:t>
            </a:r>
            <a:endParaRPr lang="en-IN" dirty="0"/>
          </a:p>
        </p:txBody>
      </p:sp>
      <p:sp>
        <p:nvSpPr>
          <p:cNvPr id="4" name="Footer Placeholder 3">
            <a:extLst>
              <a:ext uri="{FF2B5EF4-FFF2-40B4-BE49-F238E27FC236}">
                <a16:creationId xmlns:a16="http://schemas.microsoft.com/office/drawing/2014/main" id="{84493DA4-B520-162E-2761-261A04B3F1EE}"/>
              </a:ext>
            </a:extLst>
          </p:cNvPr>
          <p:cNvSpPr>
            <a:spLocks noGrp="1"/>
          </p:cNvSpPr>
          <p:nvPr>
            <p:ph type="ftr" sz="quarter" idx="11"/>
          </p:nvPr>
        </p:nvSpPr>
        <p:spPr/>
        <p:txBody>
          <a:bodyPr/>
          <a:lstStyle/>
          <a:p>
            <a:r>
              <a:rPr lang="en-US" dirty="0"/>
              <a:t>Dependency Injection</a:t>
            </a:r>
          </a:p>
        </p:txBody>
      </p:sp>
      <p:sp>
        <p:nvSpPr>
          <p:cNvPr id="5" name="Slide Number Placeholder 4">
            <a:extLst>
              <a:ext uri="{FF2B5EF4-FFF2-40B4-BE49-F238E27FC236}">
                <a16:creationId xmlns:a16="http://schemas.microsoft.com/office/drawing/2014/main" id="{4FE45EB7-F910-B850-FB6F-6F040168DD48}"/>
              </a:ext>
            </a:extLst>
          </p:cNvPr>
          <p:cNvSpPr>
            <a:spLocks noGrp="1"/>
          </p:cNvSpPr>
          <p:nvPr>
            <p:ph type="sldNum" sz="quarter" idx="12"/>
          </p:nvPr>
        </p:nvSpPr>
        <p:spPr/>
        <p:txBody>
          <a:bodyPr/>
          <a:lstStyle/>
          <a:p>
            <a:fld id="{95CBEC59-7FF9-4688-98DF-89832A0C9025}" type="slidenum">
              <a:rPr lang="en-US" smtClean="0"/>
              <a:t>17</a:t>
            </a:fld>
            <a:endParaRPr lang="en-US" dirty="0"/>
          </a:p>
        </p:txBody>
      </p:sp>
      <p:sp>
        <p:nvSpPr>
          <p:cNvPr id="10" name="TextBox 9">
            <a:extLst>
              <a:ext uri="{FF2B5EF4-FFF2-40B4-BE49-F238E27FC236}">
                <a16:creationId xmlns:a16="http://schemas.microsoft.com/office/drawing/2014/main" id="{9F06AEF3-765F-3B38-5C22-7D8A0592ED04}"/>
              </a:ext>
            </a:extLst>
          </p:cNvPr>
          <p:cNvSpPr txBox="1"/>
          <p:nvPr/>
        </p:nvSpPr>
        <p:spPr>
          <a:xfrm>
            <a:off x="426152" y="3173012"/>
            <a:ext cx="4766721" cy="1754326"/>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bg1"/>
                </a:solidFill>
              </a:rPr>
              <a:t>The Authorization Server authenticates a user and approves their access to a resource by providing a temporary authorization code. A token can then be requested using your credentials along with this authorization code.​</a:t>
            </a:r>
            <a:endParaRPr lang="en-IN" b="1" dirty="0">
              <a:solidFill>
                <a:schemeClr val="bg1"/>
              </a:solidFill>
            </a:endParaRPr>
          </a:p>
        </p:txBody>
      </p:sp>
      <p:pic>
        <p:nvPicPr>
          <p:cNvPr id="19" name="Picture 18">
            <a:extLst>
              <a:ext uri="{FF2B5EF4-FFF2-40B4-BE49-F238E27FC236}">
                <a16:creationId xmlns:a16="http://schemas.microsoft.com/office/drawing/2014/main" id="{EB35C5F4-8608-4FE8-9F5A-24E1252781D6}"/>
              </a:ext>
            </a:extLst>
          </p:cNvPr>
          <p:cNvPicPr>
            <a:picLocks noChangeAspect="1"/>
          </p:cNvPicPr>
          <p:nvPr/>
        </p:nvPicPr>
        <p:blipFill>
          <a:blip r:embed="rId2"/>
          <a:stretch>
            <a:fillRect/>
          </a:stretch>
        </p:blipFill>
        <p:spPr>
          <a:xfrm>
            <a:off x="8712087" y="1277537"/>
            <a:ext cx="3141562" cy="2010499"/>
          </a:xfrm>
          <a:prstGeom prst="rect">
            <a:avLst/>
          </a:prstGeom>
        </p:spPr>
      </p:pic>
      <p:sp>
        <p:nvSpPr>
          <p:cNvPr id="22" name="Arrow: Right 21">
            <a:extLst>
              <a:ext uri="{FF2B5EF4-FFF2-40B4-BE49-F238E27FC236}">
                <a16:creationId xmlns:a16="http://schemas.microsoft.com/office/drawing/2014/main" id="{D2BA9FC2-969E-6129-971A-9E8D32F6370D}"/>
              </a:ext>
            </a:extLst>
          </p:cNvPr>
          <p:cNvSpPr/>
          <p:nvPr/>
        </p:nvSpPr>
        <p:spPr>
          <a:xfrm>
            <a:off x="7706370" y="2036640"/>
            <a:ext cx="1401202" cy="300385"/>
          </a:xfrm>
          <a:prstGeom prst="rightArrow">
            <a:avLst/>
          </a:prstGeom>
          <a:solidFill>
            <a:schemeClr val="accent1">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6" name="TextBox 25">
            <a:extLst>
              <a:ext uri="{FF2B5EF4-FFF2-40B4-BE49-F238E27FC236}">
                <a16:creationId xmlns:a16="http://schemas.microsoft.com/office/drawing/2014/main" id="{E2D13387-47FB-739C-23C1-B76E225BAC8C}"/>
              </a:ext>
            </a:extLst>
          </p:cNvPr>
          <p:cNvSpPr txBox="1"/>
          <p:nvPr/>
        </p:nvSpPr>
        <p:spPr>
          <a:xfrm>
            <a:off x="7942689" y="1641998"/>
            <a:ext cx="1000114" cy="369332"/>
          </a:xfrm>
          <a:prstGeom prst="rect">
            <a:avLst/>
          </a:prstGeom>
          <a:noFill/>
        </p:spPr>
        <p:txBody>
          <a:bodyPr wrap="square">
            <a:spAutoFit/>
          </a:bodyPr>
          <a:lstStyle/>
          <a:p>
            <a:r>
              <a:rPr lang="en-US" b="1" dirty="0">
                <a:solidFill>
                  <a:schemeClr val="bg1"/>
                </a:solidFill>
              </a:rPr>
              <a:t>Instance</a:t>
            </a:r>
            <a:endParaRPr lang="en-IN" b="1" dirty="0"/>
          </a:p>
        </p:txBody>
      </p:sp>
      <p:sp>
        <p:nvSpPr>
          <p:cNvPr id="28" name="TextBox 27">
            <a:extLst>
              <a:ext uri="{FF2B5EF4-FFF2-40B4-BE49-F238E27FC236}">
                <a16:creationId xmlns:a16="http://schemas.microsoft.com/office/drawing/2014/main" id="{A0CD1D08-FC10-7BF2-449E-72C6A5D54FC6}"/>
              </a:ext>
            </a:extLst>
          </p:cNvPr>
          <p:cNvSpPr txBox="1"/>
          <p:nvPr/>
        </p:nvSpPr>
        <p:spPr>
          <a:xfrm>
            <a:off x="5595943" y="902950"/>
            <a:ext cx="1000114" cy="369332"/>
          </a:xfrm>
          <a:prstGeom prst="rect">
            <a:avLst/>
          </a:prstGeom>
          <a:noFill/>
        </p:spPr>
        <p:txBody>
          <a:bodyPr wrap="square">
            <a:spAutoFit/>
          </a:bodyPr>
          <a:lstStyle/>
          <a:p>
            <a:r>
              <a:rPr lang="en-US" b="1" dirty="0">
                <a:solidFill>
                  <a:schemeClr val="bg1"/>
                </a:solidFill>
              </a:rPr>
              <a:t>Resolve</a:t>
            </a:r>
            <a:endParaRPr lang="en-IN" b="1" dirty="0"/>
          </a:p>
        </p:txBody>
      </p:sp>
      <p:pic>
        <p:nvPicPr>
          <p:cNvPr id="1026" name="Picture 2" descr="A diagram of a code flow&#10;&#10;Description automatically generated">
            <a:extLst>
              <a:ext uri="{FF2B5EF4-FFF2-40B4-BE49-F238E27FC236}">
                <a16:creationId xmlns:a16="http://schemas.microsoft.com/office/drawing/2014/main" id="{D60D14B0-57B7-8107-2DD3-20B7E891F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1224" y="67482"/>
            <a:ext cx="6660776" cy="654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153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1105486" y="144745"/>
            <a:ext cx="4990514" cy="1157581"/>
          </a:xfrm>
        </p:spPr>
        <p:txBody>
          <a:bodyPr>
            <a:normAutofit/>
          </a:bodyPr>
          <a:lstStyle/>
          <a:p>
            <a:r>
              <a:rPr lang="en-US" sz="2800" dirty="0"/>
              <a:t>Types Of Authentication</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lstStyle/>
          <a:p>
            <a:pPr algn="just"/>
            <a:r>
              <a:rPr lang="en-US" sz="1600" b="1" dirty="0"/>
              <a:t>Clients send a username and password with each request.</a:t>
            </a:r>
          </a:p>
          <a:p>
            <a:pPr marL="285750" indent="-285750" algn="just">
              <a:buFont typeface="Arial" panose="020B0604020202020204" pitchFamily="34" charset="0"/>
              <a:buChar char="•"/>
            </a:pPr>
            <a:r>
              <a:rPr lang="en-US" sz="1600" b="1" dirty="0"/>
              <a:t>The credentials are typically encoded in Base64 format.</a:t>
            </a:r>
          </a:p>
          <a:p>
            <a:pPr marL="285750" indent="-285750" algn="just">
              <a:buFont typeface="Arial" panose="020B0604020202020204" pitchFamily="34" charset="0"/>
              <a:buChar char="•"/>
            </a:pPr>
            <a:r>
              <a:rPr lang="en-US" sz="1600" b="1" dirty="0"/>
              <a:t>Simple but less secure due to potential exposure of credentials.</a:t>
            </a:r>
          </a:p>
          <a:p>
            <a:pPr marL="285750" indent="-285750" algn="just">
              <a:buFont typeface="Arial" panose="020B0604020202020204" pitchFamily="34" charset="0"/>
              <a:buChar char="•"/>
            </a:pPr>
            <a:r>
              <a:rPr lang="en-US" sz="1600" b="1" dirty="0"/>
              <a:t>The server validates these credentials against a persistent storage (often a database) to determine if the request is authorized.</a:t>
            </a:r>
          </a:p>
          <a:p>
            <a:pPr marL="285750" indent="-285750" algn="just">
              <a:buFont typeface="Arial" panose="020B0604020202020204" pitchFamily="34" charset="0"/>
              <a:buChar char="•"/>
            </a:pPr>
            <a:r>
              <a:rPr lang="en-US" sz="1600" b="1" dirty="0"/>
              <a:t>Example: Basic authentication over HTTPS.</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a:xfrm>
            <a:off x="6327078" y="2725114"/>
            <a:ext cx="5183188" cy="531997"/>
          </a:xfrm>
        </p:spPr>
        <p:txBody>
          <a:bodyPr/>
          <a:lstStyle/>
          <a:p>
            <a:r>
              <a:rPr lang="en-US" dirty="0"/>
              <a:t>OAuth 2.0: </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Dependency Injection</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18</a:t>
            </a:fld>
            <a:endParaRPr lang="en-US" dirty="0"/>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a:xfrm>
            <a:off x="6475245" y="581412"/>
            <a:ext cx="5157787" cy="2153974"/>
          </a:xfrm>
        </p:spPr>
        <p:txBody>
          <a:bodyPr/>
          <a:lstStyle/>
          <a:p>
            <a:r>
              <a:rPr lang="en-US" b="1" dirty="0"/>
              <a:t>Clients include a token (such as a JWT ) in the request headers.</a:t>
            </a:r>
          </a:p>
          <a:p>
            <a:r>
              <a:rPr lang="en-US" b="1" dirty="0"/>
              <a:t>The server validates the token to authenticate the user.</a:t>
            </a:r>
          </a:p>
          <a:p>
            <a:r>
              <a:rPr lang="en-US" b="1" dirty="0"/>
              <a:t>Commonly used for securing APIs.</a:t>
            </a:r>
          </a:p>
          <a:p>
            <a:r>
              <a:rPr lang="en-US" b="1" dirty="0"/>
              <a:t>Example: When you log in to a mobile app, it sends a token with each API request.</a:t>
            </a:r>
          </a:p>
        </p:txBody>
      </p:sp>
      <p:sp>
        <p:nvSpPr>
          <p:cNvPr id="11" name="Text Placeholder 10">
            <a:extLst>
              <a:ext uri="{FF2B5EF4-FFF2-40B4-BE49-F238E27FC236}">
                <a16:creationId xmlns:a16="http://schemas.microsoft.com/office/drawing/2014/main" id="{8AD7C47A-3996-000A-4275-B7131BC4A9BE}"/>
              </a:ext>
            </a:extLst>
          </p:cNvPr>
          <p:cNvSpPr>
            <a:spLocks noGrp="1"/>
          </p:cNvSpPr>
          <p:nvPr>
            <p:ph type="body" idx="1"/>
          </p:nvPr>
        </p:nvSpPr>
        <p:spPr>
          <a:xfrm>
            <a:off x="938214" y="2846980"/>
            <a:ext cx="3041120" cy="417945"/>
          </a:xfrm>
        </p:spPr>
        <p:txBody>
          <a:bodyPr>
            <a:normAutofit fontScale="92500" lnSpcReduction="10000"/>
          </a:bodyPr>
          <a:lstStyle/>
          <a:p>
            <a:r>
              <a:rPr lang="en-US" sz="2800" b="1" dirty="0"/>
              <a:t>Basic Authentication:</a:t>
            </a:r>
            <a:endParaRPr lang="en-IN" dirty="0"/>
          </a:p>
        </p:txBody>
      </p:sp>
      <p:sp>
        <p:nvSpPr>
          <p:cNvPr id="3" name="Text Placeholder 4">
            <a:extLst>
              <a:ext uri="{FF2B5EF4-FFF2-40B4-BE49-F238E27FC236}">
                <a16:creationId xmlns:a16="http://schemas.microsoft.com/office/drawing/2014/main" id="{031EBA66-BE02-6B59-1CAF-00D66AEC9EE5}"/>
              </a:ext>
            </a:extLst>
          </p:cNvPr>
          <p:cNvSpPr txBox="1">
            <a:spLocks/>
          </p:cNvSpPr>
          <p:nvPr/>
        </p:nvSpPr>
        <p:spPr>
          <a:xfrm>
            <a:off x="6449844" y="-18550"/>
            <a:ext cx="5183188" cy="53199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1" dirty="0"/>
              <a:t>Bearer Token Authentication:</a:t>
            </a:r>
          </a:p>
        </p:txBody>
      </p:sp>
      <p:sp>
        <p:nvSpPr>
          <p:cNvPr id="12" name="Content Placeholder 5">
            <a:extLst>
              <a:ext uri="{FF2B5EF4-FFF2-40B4-BE49-F238E27FC236}">
                <a16:creationId xmlns:a16="http://schemas.microsoft.com/office/drawing/2014/main" id="{98F8BEE6-6351-08A2-9776-38B03136C405}"/>
              </a:ext>
            </a:extLst>
          </p:cNvPr>
          <p:cNvSpPr txBox="1">
            <a:spLocks/>
          </p:cNvSpPr>
          <p:nvPr/>
        </p:nvSpPr>
        <p:spPr>
          <a:xfrm>
            <a:off x="6462545" y="3538542"/>
            <a:ext cx="5157787" cy="2773258"/>
          </a:xfrm>
          <a:prstGeom prst="rect">
            <a:avLst/>
          </a:prstGeom>
        </p:spPr>
        <p:txBody>
          <a:bodyPr vert="horz" lIns="91440" tIns="45720" rIns="91440" bIns="45720"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spcBef>
                <a:spcPts val="500"/>
              </a:spcBef>
              <a:buFont typeface="Arial" panose="020B0604020202020204" pitchFamily="34" charset="0"/>
              <a:buNone/>
              <a:defRPr lang="en-US" sz="14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 framework for securing APIs.</a:t>
            </a:r>
          </a:p>
          <a:p>
            <a:r>
              <a:rPr lang="en-US" b="1" dirty="0"/>
              <a:t>Clients obtain access tokens to authenticate requests.</a:t>
            </a:r>
          </a:p>
          <a:p>
            <a:r>
              <a:rPr lang="en-US" b="1" dirty="0"/>
              <a:t>Commonly used for social logins (e.g., Facebook, Google, Azure AD) and third-party apps.</a:t>
            </a:r>
          </a:p>
          <a:p>
            <a:r>
              <a:rPr lang="en-US" b="1" dirty="0"/>
              <a:t>Example: Logging in with your Azure account on a website.</a:t>
            </a:r>
          </a:p>
        </p:txBody>
      </p:sp>
    </p:spTree>
    <p:extLst>
      <p:ext uri="{BB962C8B-B14F-4D97-AF65-F5344CB8AC3E}">
        <p14:creationId xmlns:p14="http://schemas.microsoft.com/office/powerpoint/2010/main" val="2637958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a:xfrm>
            <a:off x="1500625" y="1904352"/>
            <a:ext cx="4143555" cy="1103307"/>
          </a:xfrm>
        </p:spPr>
        <p:txBody>
          <a:bodyPr/>
          <a:lstStyle/>
          <a:p>
            <a:r>
              <a:rPr lang="en-US" dirty="0">
                <a:solidFill>
                  <a:schemeClr val="bg2"/>
                </a:solidFill>
              </a:rPr>
              <a:t>AGENDA</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671327" y="1337632"/>
            <a:ext cx="4356847" cy="4849906"/>
          </a:xfrm>
          <a:noFill/>
          <a:effectLst>
            <a:outerShdw sx="1000" sy="1000" algn="ctr" rotWithShape="0">
              <a:srgbClr val="000000"/>
            </a:outerShdw>
            <a:reflection blurRad="939800" stA="0" endPos="21000" dir="5400000" sy="-100000" algn="bl" rotWithShape="0"/>
          </a:effectLst>
        </p:spPr>
        <p:txBody>
          <a:bodyPr>
            <a:normAutofit/>
          </a:bodyPr>
          <a:lstStyle/>
          <a:p>
            <a:pPr marL="285750" indent="-285750">
              <a:buFont typeface="Wingdings" panose="05000000000000000000" pitchFamily="2" charset="2"/>
              <a:buChar char="§"/>
            </a:pPr>
            <a:r>
              <a:rPr lang="en-US" sz="1800" b="1" dirty="0"/>
              <a:t>Introduction</a:t>
            </a:r>
          </a:p>
          <a:p>
            <a:pPr marL="285750" indent="-285750">
              <a:buFont typeface="Wingdings" panose="05000000000000000000" pitchFamily="2" charset="2"/>
              <a:buChar char="§"/>
            </a:pPr>
            <a:r>
              <a:rPr lang="en-US" sz="1800" b="1" dirty="0"/>
              <a:t>What is Authentication ?</a:t>
            </a:r>
          </a:p>
          <a:p>
            <a:pPr marL="285750" indent="-285750">
              <a:buFont typeface="Wingdings" panose="05000000000000000000" pitchFamily="2" charset="2"/>
              <a:buChar char="§"/>
            </a:pPr>
            <a:r>
              <a:rPr lang="en-US" sz="1800" b="1" dirty="0"/>
              <a:t>Types of Authentication</a:t>
            </a:r>
          </a:p>
          <a:p>
            <a:pPr marL="285750" indent="-285750">
              <a:buFont typeface="Wingdings" panose="05000000000000000000" pitchFamily="2" charset="2"/>
              <a:buChar char="§"/>
            </a:pPr>
            <a:r>
              <a:rPr lang="en-US" sz="1800" b="1" dirty="0"/>
              <a:t>What is Authorization ?</a:t>
            </a:r>
          </a:p>
          <a:p>
            <a:pPr marL="285750" indent="-285750">
              <a:buFont typeface="Wingdings" panose="05000000000000000000" pitchFamily="2" charset="2"/>
              <a:buChar char="§"/>
            </a:pPr>
            <a:r>
              <a:rPr lang="en-US" sz="1800" b="1" dirty="0"/>
              <a:t>Types of Authorization</a:t>
            </a:r>
          </a:p>
          <a:p>
            <a:pPr marL="285750" indent="-285750">
              <a:buFont typeface="Wingdings" panose="05000000000000000000" pitchFamily="2" charset="2"/>
              <a:buChar char="§"/>
            </a:pPr>
            <a:r>
              <a:rPr lang="en-US" sz="1800" b="1" dirty="0"/>
              <a:t>What is OAuth 2.0 ?</a:t>
            </a:r>
          </a:p>
          <a:p>
            <a:pPr marL="285750" indent="-285750">
              <a:buFont typeface="Wingdings" panose="05000000000000000000" pitchFamily="2" charset="2"/>
              <a:buChar char="§"/>
            </a:pPr>
            <a:r>
              <a:rPr lang="en-US" sz="1800" b="1" dirty="0"/>
              <a:t>JWT Token </a:t>
            </a:r>
          </a:p>
          <a:p>
            <a:pPr marL="285750" indent="-285750">
              <a:buFont typeface="Wingdings" panose="05000000000000000000" pitchFamily="2" charset="2"/>
              <a:buChar char="§"/>
            </a:pPr>
            <a:r>
              <a:rPr lang="en-US" sz="1800" b="1" dirty="0"/>
              <a:t>Authorization Code flow</a:t>
            </a:r>
          </a:p>
          <a:p>
            <a:pPr marL="285750" indent="-285750">
              <a:buFont typeface="Wingdings" panose="05000000000000000000" pitchFamily="2" charset="2"/>
              <a:buChar char="§"/>
            </a:pPr>
            <a:r>
              <a:rPr lang="en-US" sz="1800" b="1" dirty="0"/>
              <a:t>How the token is validating from backend side ?</a:t>
            </a:r>
          </a:p>
          <a:p>
            <a:pPr marL="285750" indent="-285750">
              <a:buFont typeface="Wingdings" panose="05000000000000000000" pitchFamily="2" charset="2"/>
              <a:buChar char="§"/>
            </a:pPr>
            <a:r>
              <a:rPr lang="en-US" sz="1800" b="1" dirty="0"/>
              <a:t>Advantages</a:t>
            </a:r>
          </a:p>
          <a:p>
            <a:pPr marL="285750" indent="-285750">
              <a:buFont typeface="Wingdings" panose="05000000000000000000" pitchFamily="2" charset="2"/>
              <a:buChar char="§"/>
            </a:pPr>
            <a:endParaRPr lang="en-US" sz="1800" b="1" dirty="0"/>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D6B"/>
                </a:solidFill>
                <a:effectLst/>
                <a:uLnTx/>
                <a:uFillTx/>
                <a:latin typeface="Speak Pro"/>
                <a:ea typeface="+mn-ea"/>
                <a:cs typeface="+mn-cs"/>
              </a:rPr>
              <a:t>Authentication and Authorization</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54D8-2B2A-3AA3-B575-285B0C8AF919}"/>
              </a:ext>
            </a:extLst>
          </p:cNvPr>
          <p:cNvSpPr>
            <a:spLocks noGrp="1"/>
          </p:cNvSpPr>
          <p:nvPr>
            <p:ph type="title"/>
          </p:nvPr>
        </p:nvSpPr>
        <p:spPr>
          <a:xfrm>
            <a:off x="929641" y="64472"/>
            <a:ext cx="9971159" cy="1325563"/>
          </a:xfrm>
        </p:spPr>
        <p:txBody>
          <a:bodyPr/>
          <a:lstStyle/>
          <a:p>
            <a:r>
              <a:rPr lang="en-US" dirty="0"/>
              <a:t>What is </a:t>
            </a:r>
            <a:r>
              <a:rPr lang="en-US" sz="4000" b="1" dirty="0"/>
              <a:t>Authentication</a:t>
            </a:r>
            <a:r>
              <a:rPr lang="en-US" dirty="0"/>
              <a:t>?</a:t>
            </a:r>
            <a:endParaRPr lang="en-IN" dirty="0"/>
          </a:p>
        </p:txBody>
      </p:sp>
      <p:sp>
        <p:nvSpPr>
          <p:cNvPr id="3" name="Content Placeholder 2">
            <a:extLst>
              <a:ext uri="{FF2B5EF4-FFF2-40B4-BE49-F238E27FC236}">
                <a16:creationId xmlns:a16="http://schemas.microsoft.com/office/drawing/2014/main" id="{BC2C92A5-F52B-EB45-DE54-15126D53A0CE}"/>
              </a:ext>
            </a:extLst>
          </p:cNvPr>
          <p:cNvSpPr>
            <a:spLocks noGrp="1"/>
          </p:cNvSpPr>
          <p:nvPr>
            <p:ph idx="1"/>
          </p:nvPr>
        </p:nvSpPr>
        <p:spPr>
          <a:xfrm>
            <a:off x="1064552" y="1920986"/>
            <a:ext cx="10410712" cy="1805385"/>
          </a:xfrm>
        </p:spPr>
        <p:txBody>
          <a:bodyPr>
            <a:normAutofit/>
          </a:bodyPr>
          <a:lstStyle/>
          <a:p>
            <a:pPr marL="457200" indent="-457200">
              <a:buFont typeface="Arial" panose="020B0604020202020204" pitchFamily="34" charset="0"/>
              <a:buChar char="•"/>
            </a:pPr>
            <a:r>
              <a:rPr lang="en-US" sz="2500" dirty="0"/>
              <a:t>Authentication is the process of verifying the identity of a user or system attempting to access a resource. It answers the question, "Who are you?" by requiring users to provide credentials.</a:t>
            </a:r>
          </a:p>
        </p:txBody>
      </p:sp>
      <p:sp>
        <p:nvSpPr>
          <p:cNvPr id="4" name="Footer Placeholder 3">
            <a:extLst>
              <a:ext uri="{FF2B5EF4-FFF2-40B4-BE49-F238E27FC236}">
                <a16:creationId xmlns:a16="http://schemas.microsoft.com/office/drawing/2014/main" id="{84493DA4-B520-162E-2761-261A04B3F1EE}"/>
              </a:ext>
            </a:extLst>
          </p:cNvPr>
          <p:cNvSpPr>
            <a:spLocks noGrp="1"/>
          </p:cNvSpPr>
          <p:nvPr>
            <p:ph type="ftr" sz="quarter" idx="11"/>
          </p:nvPr>
        </p:nvSpPr>
        <p:spPr/>
        <p:txBody>
          <a:bodyPr/>
          <a:lstStyle/>
          <a:p>
            <a:r>
              <a:rPr lang="en-US" dirty="0"/>
              <a:t>Authentication and Authorization</a:t>
            </a:r>
          </a:p>
        </p:txBody>
      </p:sp>
      <p:sp>
        <p:nvSpPr>
          <p:cNvPr id="5" name="Slide Number Placeholder 4">
            <a:extLst>
              <a:ext uri="{FF2B5EF4-FFF2-40B4-BE49-F238E27FC236}">
                <a16:creationId xmlns:a16="http://schemas.microsoft.com/office/drawing/2014/main" id="{4FE45EB7-F910-B850-FB6F-6F040168DD48}"/>
              </a:ext>
            </a:extLst>
          </p:cNvPr>
          <p:cNvSpPr>
            <a:spLocks noGrp="1"/>
          </p:cNvSpPr>
          <p:nvPr>
            <p:ph type="sldNum" sz="quarter" idx="12"/>
          </p:nvPr>
        </p:nvSpPr>
        <p:spPr/>
        <p:txBody>
          <a:bodyPr/>
          <a:lstStyle/>
          <a:p>
            <a:fld id="{95CBEC59-7FF9-4688-98DF-89832A0C9025}" type="slidenum">
              <a:rPr lang="en-US" smtClean="0"/>
              <a:t>3</a:t>
            </a:fld>
            <a:endParaRPr lang="en-US" dirty="0"/>
          </a:p>
        </p:txBody>
      </p:sp>
      <p:pic>
        <p:nvPicPr>
          <p:cNvPr id="7" name="Picture 6">
            <a:extLst>
              <a:ext uri="{FF2B5EF4-FFF2-40B4-BE49-F238E27FC236}">
                <a16:creationId xmlns:a16="http://schemas.microsoft.com/office/drawing/2014/main" id="{1C31D101-D6DD-1E80-4276-F34350BB24CF}"/>
              </a:ext>
            </a:extLst>
          </p:cNvPr>
          <p:cNvPicPr>
            <a:picLocks noChangeAspect="1"/>
          </p:cNvPicPr>
          <p:nvPr/>
        </p:nvPicPr>
        <p:blipFill rotWithShape="1">
          <a:blip r:embed="rId3"/>
          <a:srcRect r="189" b="45541"/>
          <a:stretch/>
        </p:blipFill>
        <p:spPr>
          <a:xfrm>
            <a:off x="2670292" y="3614642"/>
            <a:ext cx="6851415" cy="2039634"/>
          </a:xfrm>
          <a:prstGeom prst="rect">
            <a:avLst/>
          </a:prstGeom>
        </p:spPr>
      </p:pic>
    </p:spTree>
    <p:extLst>
      <p:ext uri="{BB962C8B-B14F-4D97-AF65-F5344CB8AC3E}">
        <p14:creationId xmlns:p14="http://schemas.microsoft.com/office/powerpoint/2010/main" val="3165180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b="2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9EB0AB-9DD9-9EDA-EBA8-019502D5881E}"/>
              </a:ext>
            </a:extLst>
          </p:cNvPr>
          <p:cNvSpPr>
            <a:spLocks noGrp="1"/>
          </p:cNvSpPr>
          <p:nvPr>
            <p:ph type="ftr" sz="quarter" idx="11"/>
          </p:nvPr>
        </p:nvSpPr>
        <p:spPr/>
        <p:txBody>
          <a:bodyPr/>
          <a:lstStyle/>
          <a:p>
            <a:r>
              <a:rPr lang="en-US" dirty="0"/>
              <a:t>Authentication and Authorization</a:t>
            </a:r>
          </a:p>
        </p:txBody>
      </p:sp>
      <p:sp>
        <p:nvSpPr>
          <p:cNvPr id="5" name="Slide Number Placeholder 4">
            <a:extLst>
              <a:ext uri="{FF2B5EF4-FFF2-40B4-BE49-F238E27FC236}">
                <a16:creationId xmlns:a16="http://schemas.microsoft.com/office/drawing/2014/main" id="{06DB534F-5EC3-E37D-B52C-9B33E4FEDF80}"/>
              </a:ext>
            </a:extLst>
          </p:cNvPr>
          <p:cNvSpPr>
            <a:spLocks noGrp="1"/>
          </p:cNvSpPr>
          <p:nvPr>
            <p:ph type="sldNum" sz="quarter" idx="12"/>
          </p:nvPr>
        </p:nvSpPr>
        <p:spPr/>
        <p:txBody>
          <a:bodyPr/>
          <a:lstStyle/>
          <a:p>
            <a:fld id="{95CBEC59-7FF9-4688-98DF-89832A0C9025}" type="slidenum">
              <a:rPr lang="en-US" smtClean="0"/>
              <a:t>4</a:t>
            </a:fld>
            <a:endParaRPr lang="en-US" dirty="0"/>
          </a:p>
        </p:txBody>
      </p:sp>
      <p:sp>
        <p:nvSpPr>
          <p:cNvPr id="24" name="Title 1">
            <a:extLst>
              <a:ext uri="{FF2B5EF4-FFF2-40B4-BE49-F238E27FC236}">
                <a16:creationId xmlns:a16="http://schemas.microsoft.com/office/drawing/2014/main" id="{979D2EC5-0A20-4D63-B00B-DEB39889DB69}"/>
              </a:ext>
            </a:extLst>
          </p:cNvPr>
          <p:cNvSpPr>
            <a:spLocks noGrp="1"/>
          </p:cNvSpPr>
          <p:nvPr>
            <p:ph type="title"/>
          </p:nvPr>
        </p:nvSpPr>
        <p:spPr>
          <a:xfrm>
            <a:off x="901794" y="305337"/>
            <a:ext cx="6207218" cy="698500"/>
          </a:xfrm>
        </p:spPr>
        <p:txBody>
          <a:bodyPr/>
          <a:lstStyle/>
          <a:p>
            <a:r>
              <a:rPr lang="en-US" dirty="0"/>
              <a:t>Types of Authentication</a:t>
            </a:r>
          </a:p>
        </p:txBody>
      </p:sp>
      <p:sp>
        <p:nvSpPr>
          <p:cNvPr id="27" name="TextBox 26">
            <a:extLst>
              <a:ext uri="{FF2B5EF4-FFF2-40B4-BE49-F238E27FC236}">
                <a16:creationId xmlns:a16="http://schemas.microsoft.com/office/drawing/2014/main" id="{F51F9985-0446-3B4E-E86A-596B615C4336}"/>
              </a:ext>
            </a:extLst>
          </p:cNvPr>
          <p:cNvSpPr txBox="1"/>
          <p:nvPr/>
        </p:nvSpPr>
        <p:spPr>
          <a:xfrm>
            <a:off x="660227" y="1386224"/>
            <a:ext cx="6422637" cy="4801314"/>
          </a:xfrm>
          <a:prstGeom prst="rect">
            <a:avLst/>
          </a:prstGeom>
          <a:noFill/>
        </p:spPr>
        <p:txBody>
          <a:bodyPr wrap="square">
            <a:spAutoFit/>
          </a:bodyPr>
          <a:lstStyle/>
          <a:p>
            <a:r>
              <a:rPr lang="en-US" dirty="0">
                <a:solidFill>
                  <a:schemeClr val="bg1">
                    <a:lumMod val="95000"/>
                  </a:schemeClr>
                </a:solidFill>
              </a:rPr>
              <a:t>We Complete an authentication process with:</a:t>
            </a:r>
          </a:p>
          <a:p>
            <a:endParaRPr lang="en-US" dirty="0">
              <a:solidFill>
                <a:schemeClr val="bg1">
                  <a:lumMod val="95000"/>
                </a:schemeClr>
              </a:solidFill>
            </a:endParaRPr>
          </a:p>
          <a:p>
            <a:pPr marL="285750" indent="-285750">
              <a:buFont typeface="Arial" panose="020B0604020202020204" pitchFamily="34" charset="0"/>
              <a:buChar char="•"/>
            </a:pPr>
            <a:r>
              <a:rPr lang="en-US" b="1" dirty="0">
                <a:solidFill>
                  <a:schemeClr val="bg1">
                    <a:lumMod val="95000"/>
                  </a:schemeClr>
                </a:solidFill>
              </a:rPr>
              <a:t>Passwords:</a:t>
            </a:r>
            <a:r>
              <a:rPr lang="en-US" dirty="0">
                <a:solidFill>
                  <a:schemeClr val="bg1">
                    <a:lumMod val="95000"/>
                  </a:schemeClr>
                </a:solidFill>
              </a:rPr>
              <a:t> Usernames and passwords are the most common authentication factors.</a:t>
            </a:r>
          </a:p>
          <a:p>
            <a:r>
              <a:rPr lang="en-US" dirty="0">
                <a:solidFill>
                  <a:schemeClr val="bg1">
                    <a:lumMod val="95000"/>
                  </a:schemeClr>
                </a:solidFill>
              </a:rPr>
              <a:t>    example: A user logs into their email account.</a:t>
            </a:r>
          </a:p>
          <a:p>
            <a:endParaRPr lang="en-US" dirty="0">
              <a:solidFill>
                <a:schemeClr val="bg1">
                  <a:lumMod val="95000"/>
                </a:schemeClr>
              </a:solidFill>
            </a:endParaRPr>
          </a:p>
          <a:p>
            <a:pPr marL="285750" indent="-285750">
              <a:buFont typeface="Arial" panose="020B0604020202020204" pitchFamily="34" charset="0"/>
              <a:buChar char="•"/>
            </a:pPr>
            <a:r>
              <a:rPr lang="en-US" b="1" dirty="0">
                <a:solidFill>
                  <a:schemeClr val="bg1">
                    <a:lumMod val="95000"/>
                  </a:schemeClr>
                </a:solidFill>
              </a:rPr>
              <a:t>One-time pins:</a:t>
            </a:r>
            <a:r>
              <a:rPr lang="en-US" dirty="0">
                <a:solidFill>
                  <a:schemeClr val="bg1">
                    <a:lumMod val="95000"/>
                  </a:schemeClr>
                </a:solidFill>
              </a:rPr>
              <a:t> Grant access for only one session.</a:t>
            </a:r>
          </a:p>
          <a:p>
            <a:r>
              <a:rPr lang="en-US" dirty="0">
                <a:solidFill>
                  <a:schemeClr val="bg1">
                    <a:lumMod val="95000"/>
                  </a:schemeClr>
                </a:solidFill>
              </a:rPr>
              <a:t>    example: Aadhar card download </a:t>
            </a:r>
          </a:p>
          <a:p>
            <a:endParaRPr lang="en-US" dirty="0">
              <a:solidFill>
                <a:schemeClr val="bg1">
                  <a:lumMod val="95000"/>
                </a:schemeClr>
              </a:solidFill>
            </a:endParaRPr>
          </a:p>
          <a:p>
            <a:pPr marL="285750" indent="-285750">
              <a:buFont typeface="Arial" panose="020B0604020202020204" pitchFamily="34" charset="0"/>
              <a:buChar char="•"/>
            </a:pPr>
            <a:r>
              <a:rPr lang="en-US" b="1" dirty="0">
                <a:solidFill>
                  <a:schemeClr val="bg1">
                    <a:lumMod val="95000"/>
                  </a:schemeClr>
                </a:solidFill>
              </a:rPr>
              <a:t>Authentication apps:</a:t>
            </a:r>
            <a:r>
              <a:rPr lang="en-US" dirty="0">
                <a:solidFill>
                  <a:schemeClr val="bg1">
                    <a:lumMod val="95000"/>
                  </a:schemeClr>
                </a:solidFill>
              </a:rPr>
              <a:t> Generate security codes via an outside party that grants access.</a:t>
            </a:r>
          </a:p>
          <a:p>
            <a:r>
              <a:rPr lang="en-US" dirty="0">
                <a:solidFill>
                  <a:schemeClr val="bg1">
                    <a:lumMod val="95000"/>
                  </a:schemeClr>
                </a:solidFill>
              </a:rPr>
              <a:t>    Example: A user logs into their bank account using a two-</a:t>
            </a:r>
          </a:p>
          <a:p>
            <a:r>
              <a:rPr lang="en-US" dirty="0">
                <a:solidFill>
                  <a:schemeClr val="bg1">
                    <a:lumMod val="95000"/>
                  </a:schemeClr>
                </a:solidFill>
              </a:rPr>
              <a:t>    factor authentication (2FA) app like Google Authenticator</a:t>
            </a:r>
          </a:p>
          <a:p>
            <a:r>
              <a:rPr lang="en-US" dirty="0">
                <a:solidFill>
                  <a:schemeClr val="bg1">
                    <a:lumMod val="95000"/>
                  </a:schemeClr>
                </a:solidFill>
              </a:rPr>
              <a:t>    generates a temporary security code</a:t>
            </a:r>
            <a:endParaRPr lang="en-IN" dirty="0">
              <a:solidFill>
                <a:schemeClr val="bg1">
                  <a:lumMod val="95000"/>
                </a:schemeClr>
              </a:solidFill>
            </a:endParaRPr>
          </a:p>
          <a:p>
            <a:endParaRPr lang="en-US" dirty="0">
              <a:solidFill>
                <a:schemeClr val="bg1">
                  <a:lumMod val="95000"/>
                </a:schemeClr>
              </a:solidFill>
            </a:endParaRPr>
          </a:p>
          <a:p>
            <a:pPr marL="285750" indent="-285750">
              <a:buFont typeface="Arial" panose="020B0604020202020204" pitchFamily="34" charset="0"/>
              <a:buChar char="•"/>
            </a:pPr>
            <a:r>
              <a:rPr lang="en-US" b="1" dirty="0">
                <a:solidFill>
                  <a:schemeClr val="bg1">
                    <a:lumMod val="95000"/>
                  </a:schemeClr>
                </a:solidFill>
              </a:rPr>
              <a:t>Biometrics:</a:t>
            </a:r>
            <a:r>
              <a:rPr lang="en-US" dirty="0">
                <a:solidFill>
                  <a:schemeClr val="bg1">
                    <a:lumMod val="95000"/>
                  </a:schemeClr>
                </a:solidFill>
              </a:rPr>
              <a:t> A user presents a fingerprint or eye scan to gain access to the system. </a:t>
            </a:r>
          </a:p>
        </p:txBody>
      </p:sp>
      <p:graphicFrame>
        <p:nvGraphicFramePr>
          <p:cNvPr id="28" name="Table 27">
            <a:extLst>
              <a:ext uri="{FF2B5EF4-FFF2-40B4-BE49-F238E27FC236}">
                <a16:creationId xmlns:a16="http://schemas.microsoft.com/office/drawing/2014/main" id="{B7E5A0A0-671A-76AE-7C42-E8F47F8522A6}"/>
              </a:ext>
            </a:extLst>
          </p:cNvPr>
          <p:cNvGraphicFramePr>
            <a:graphicFrameLocks noGrp="1"/>
          </p:cNvGraphicFramePr>
          <p:nvPr>
            <p:extLst>
              <p:ext uri="{D42A27DB-BD31-4B8C-83A1-F6EECF244321}">
                <p14:modId xmlns:p14="http://schemas.microsoft.com/office/powerpoint/2010/main" val="1465697864"/>
              </p:ext>
            </p:extLst>
          </p:nvPr>
        </p:nvGraphicFramePr>
        <p:xfrm>
          <a:off x="7109012" y="2484582"/>
          <a:ext cx="4760259" cy="3083020"/>
        </p:xfrm>
        <a:graphic>
          <a:graphicData uri="http://schemas.openxmlformats.org/drawingml/2006/table">
            <a:tbl>
              <a:tblPr firstRow="1" bandRow="1">
                <a:tableStyleId>{616DA210-FB5B-4158-B5E0-FEB733F419BA}</a:tableStyleId>
              </a:tblPr>
              <a:tblGrid>
                <a:gridCol w="2278730">
                  <a:extLst>
                    <a:ext uri="{9D8B030D-6E8A-4147-A177-3AD203B41FA5}">
                      <a16:colId xmlns:a16="http://schemas.microsoft.com/office/drawing/2014/main" val="23686772"/>
                    </a:ext>
                  </a:extLst>
                </a:gridCol>
                <a:gridCol w="2481529">
                  <a:extLst>
                    <a:ext uri="{9D8B030D-6E8A-4147-A177-3AD203B41FA5}">
                      <a16:colId xmlns:a16="http://schemas.microsoft.com/office/drawing/2014/main" val="2928115361"/>
                    </a:ext>
                  </a:extLst>
                </a:gridCol>
              </a:tblGrid>
              <a:tr h="724342">
                <a:tc>
                  <a:txBody>
                    <a:bodyPr/>
                    <a:lstStyle/>
                    <a:p>
                      <a:pPr algn="ctr"/>
                      <a:endParaRPr lang="en-US" dirty="0">
                        <a:solidFill>
                          <a:schemeClr val="bg1"/>
                        </a:solidFill>
                      </a:endParaRPr>
                    </a:p>
                    <a:p>
                      <a:pPr algn="ctr"/>
                      <a:r>
                        <a:rPr lang="en-US" dirty="0">
                          <a:solidFill>
                            <a:schemeClr val="bg1"/>
                          </a:solidFill>
                        </a:rPr>
                        <a:t>Factor Type</a:t>
                      </a:r>
                      <a:endParaRPr lang="en-IN" dirty="0">
                        <a:solidFill>
                          <a:schemeClr val="bg1"/>
                        </a:solidFill>
                      </a:endParaRPr>
                    </a:p>
                  </a:txBody>
                  <a:tcPr/>
                </a:tc>
                <a:tc>
                  <a:txBody>
                    <a:bodyPr/>
                    <a:lstStyle/>
                    <a:p>
                      <a:endParaRPr lang="en-US" dirty="0">
                        <a:solidFill>
                          <a:schemeClr val="bg1"/>
                        </a:solidFill>
                      </a:endParaRPr>
                    </a:p>
                    <a:p>
                      <a:r>
                        <a:rPr lang="en-US" dirty="0">
                          <a:solidFill>
                            <a:schemeClr val="bg1"/>
                          </a:solidFill>
                        </a:rPr>
                        <a:t>Examples</a:t>
                      </a:r>
                      <a:endParaRPr lang="en-IN" dirty="0">
                        <a:solidFill>
                          <a:schemeClr val="bg1"/>
                        </a:solidFill>
                      </a:endParaRPr>
                    </a:p>
                  </a:txBody>
                  <a:tcPr/>
                </a:tc>
                <a:extLst>
                  <a:ext uri="{0D108BD9-81ED-4DB2-BD59-A6C34878D82A}">
                    <a16:rowId xmlns:a16="http://schemas.microsoft.com/office/drawing/2014/main" val="3293137826"/>
                  </a:ext>
                </a:extLst>
              </a:tr>
              <a:tr h="786226">
                <a:tc>
                  <a:txBody>
                    <a:bodyPr/>
                    <a:lstStyle/>
                    <a:p>
                      <a:r>
                        <a:rPr lang="en-IN" dirty="0">
                          <a:solidFill>
                            <a:schemeClr val="bg1"/>
                          </a:solidFill>
                        </a:rPr>
                        <a:t>Knowledge(Something user knows)</a:t>
                      </a:r>
                    </a:p>
                  </a:txBody>
                  <a:tcPr/>
                </a:tc>
                <a:tc>
                  <a:txBody>
                    <a:bodyPr/>
                    <a:lstStyle/>
                    <a:p>
                      <a:r>
                        <a:rPr lang="en-US" dirty="0">
                          <a:solidFill>
                            <a:schemeClr val="bg1"/>
                          </a:solidFill>
                        </a:rPr>
                        <a:t>Pin, Password</a:t>
                      </a:r>
                      <a:endParaRPr lang="en-IN" dirty="0">
                        <a:solidFill>
                          <a:schemeClr val="bg1"/>
                        </a:solidFill>
                      </a:endParaRPr>
                    </a:p>
                  </a:txBody>
                  <a:tcPr/>
                </a:tc>
                <a:extLst>
                  <a:ext uri="{0D108BD9-81ED-4DB2-BD59-A6C34878D82A}">
                    <a16:rowId xmlns:a16="http://schemas.microsoft.com/office/drawing/2014/main" val="4022659319"/>
                  </a:ext>
                </a:extLst>
              </a:tr>
              <a:tr h="786226">
                <a:tc>
                  <a:txBody>
                    <a:bodyPr/>
                    <a:lstStyle/>
                    <a:p>
                      <a:r>
                        <a:rPr lang="en-US" dirty="0">
                          <a:solidFill>
                            <a:schemeClr val="bg1"/>
                          </a:solidFill>
                        </a:rPr>
                        <a:t>Possession(Something user have)</a:t>
                      </a:r>
                      <a:endParaRPr lang="en-IN" dirty="0">
                        <a:solidFill>
                          <a:schemeClr val="bg1"/>
                        </a:solidFill>
                      </a:endParaRPr>
                    </a:p>
                  </a:txBody>
                  <a:tcPr/>
                </a:tc>
                <a:tc>
                  <a:txBody>
                    <a:bodyPr/>
                    <a:lstStyle/>
                    <a:p>
                      <a:r>
                        <a:rPr lang="en-US" dirty="0">
                          <a:solidFill>
                            <a:schemeClr val="bg1"/>
                          </a:solidFill>
                        </a:rPr>
                        <a:t>Mobile Phone, encryption Key</a:t>
                      </a:r>
                      <a:endParaRPr lang="en-IN" dirty="0">
                        <a:solidFill>
                          <a:schemeClr val="bg1"/>
                        </a:solidFill>
                      </a:endParaRPr>
                    </a:p>
                  </a:txBody>
                  <a:tcPr/>
                </a:tc>
                <a:extLst>
                  <a:ext uri="{0D108BD9-81ED-4DB2-BD59-A6C34878D82A}">
                    <a16:rowId xmlns:a16="http://schemas.microsoft.com/office/drawing/2014/main" val="1398578127"/>
                  </a:ext>
                </a:extLst>
              </a:tr>
              <a:tr h="786226">
                <a:tc>
                  <a:txBody>
                    <a:bodyPr/>
                    <a:lstStyle/>
                    <a:p>
                      <a:r>
                        <a:rPr lang="en-US" dirty="0">
                          <a:solidFill>
                            <a:schemeClr val="bg1"/>
                          </a:solidFill>
                        </a:rPr>
                        <a:t>Inherence (Something user are)</a:t>
                      </a:r>
                      <a:endParaRPr lang="en-IN" dirty="0">
                        <a:solidFill>
                          <a:schemeClr val="bg1"/>
                        </a:solidFill>
                      </a:endParaRPr>
                    </a:p>
                  </a:txBody>
                  <a:tcPr/>
                </a:tc>
                <a:tc>
                  <a:txBody>
                    <a:bodyPr/>
                    <a:lstStyle/>
                    <a:p>
                      <a:r>
                        <a:rPr lang="en-US" dirty="0">
                          <a:solidFill>
                            <a:schemeClr val="bg1"/>
                          </a:solidFill>
                        </a:rPr>
                        <a:t>Fingerprint, face recognition, iris scan</a:t>
                      </a:r>
                      <a:endParaRPr lang="en-IN" dirty="0">
                        <a:solidFill>
                          <a:schemeClr val="bg1"/>
                        </a:solidFill>
                      </a:endParaRPr>
                    </a:p>
                  </a:txBody>
                  <a:tcPr/>
                </a:tc>
                <a:extLst>
                  <a:ext uri="{0D108BD9-81ED-4DB2-BD59-A6C34878D82A}">
                    <a16:rowId xmlns:a16="http://schemas.microsoft.com/office/drawing/2014/main" val="4256528124"/>
                  </a:ext>
                </a:extLst>
              </a:tr>
            </a:tbl>
          </a:graphicData>
        </a:graphic>
      </p:graphicFrame>
      <p:sp>
        <p:nvSpPr>
          <p:cNvPr id="31" name="TextBox 30">
            <a:extLst>
              <a:ext uri="{FF2B5EF4-FFF2-40B4-BE49-F238E27FC236}">
                <a16:creationId xmlns:a16="http://schemas.microsoft.com/office/drawing/2014/main" id="{B5AC089D-0188-4570-7919-1094035EEF54}"/>
              </a:ext>
            </a:extLst>
          </p:cNvPr>
          <p:cNvSpPr txBox="1"/>
          <p:nvPr/>
        </p:nvSpPr>
        <p:spPr>
          <a:xfrm>
            <a:off x="7001436" y="1703282"/>
            <a:ext cx="3922635" cy="646331"/>
          </a:xfrm>
          <a:prstGeom prst="rect">
            <a:avLst/>
          </a:prstGeom>
          <a:noFill/>
        </p:spPr>
        <p:txBody>
          <a:bodyPr wrap="square">
            <a:spAutoFit/>
          </a:bodyPr>
          <a:lstStyle/>
          <a:p>
            <a:r>
              <a:rPr lang="en-IN" b="1" dirty="0">
                <a:solidFill>
                  <a:schemeClr val="bg1"/>
                </a:solidFill>
              </a:rPr>
              <a:t>Authentication factors for proving user's identity</a:t>
            </a:r>
          </a:p>
        </p:txBody>
      </p:sp>
    </p:spTree>
    <p:extLst>
      <p:ext uri="{BB962C8B-B14F-4D97-AF65-F5344CB8AC3E}">
        <p14:creationId xmlns:p14="http://schemas.microsoft.com/office/powerpoint/2010/main" val="603495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54D8-2B2A-3AA3-B575-285B0C8AF919}"/>
              </a:ext>
            </a:extLst>
          </p:cNvPr>
          <p:cNvSpPr>
            <a:spLocks noGrp="1"/>
          </p:cNvSpPr>
          <p:nvPr>
            <p:ph type="title"/>
          </p:nvPr>
        </p:nvSpPr>
        <p:spPr>
          <a:xfrm>
            <a:off x="843658" y="28389"/>
            <a:ext cx="6055775" cy="1325563"/>
          </a:xfrm>
        </p:spPr>
        <p:txBody>
          <a:bodyPr/>
          <a:lstStyle/>
          <a:p>
            <a:r>
              <a:rPr lang="en-US" dirty="0"/>
              <a:t>What is </a:t>
            </a:r>
            <a:r>
              <a:rPr lang="en-US" sz="4000" b="1" dirty="0"/>
              <a:t>Authorization</a:t>
            </a:r>
            <a:r>
              <a:rPr lang="en-US" dirty="0"/>
              <a:t>?</a:t>
            </a:r>
            <a:endParaRPr lang="en-IN" dirty="0"/>
          </a:p>
        </p:txBody>
      </p:sp>
      <p:sp>
        <p:nvSpPr>
          <p:cNvPr id="3" name="Content Placeholder 2">
            <a:extLst>
              <a:ext uri="{FF2B5EF4-FFF2-40B4-BE49-F238E27FC236}">
                <a16:creationId xmlns:a16="http://schemas.microsoft.com/office/drawing/2014/main" id="{BC2C92A5-F52B-EB45-DE54-15126D53A0CE}"/>
              </a:ext>
            </a:extLst>
          </p:cNvPr>
          <p:cNvSpPr>
            <a:spLocks noGrp="1"/>
          </p:cNvSpPr>
          <p:nvPr>
            <p:ph idx="1"/>
          </p:nvPr>
        </p:nvSpPr>
        <p:spPr>
          <a:xfrm>
            <a:off x="614873" y="1721829"/>
            <a:ext cx="11423724" cy="2718381"/>
          </a:xfrm>
        </p:spPr>
        <p:txBody>
          <a:bodyPr>
            <a:normAutofit/>
          </a:bodyPr>
          <a:lstStyle/>
          <a:p>
            <a:pPr marL="457200" indent="-457200">
              <a:buFont typeface="Arial" panose="020B0604020202020204" pitchFamily="34" charset="0"/>
              <a:buChar char="•"/>
            </a:pPr>
            <a:r>
              <a:rPr lang="en-US" sz="2500" dirty="0"/>
              <a:t>Authorization is the process of determining what permissions or access a verified user has within a system or application.</a:t>
            </a:r>
          </a:p>
          <a:p>
            <a:pPr marL="457200" indent="-457200">
              <a:buFont typeface="Arial" panose="020B0604020202020204" pitchFamily="34" charset="0"/>
              <a:buChar char="•"/>
            </a:pPr>
            <a:r>
              <a:rPr lang="en-US" sz="2500" dirty="0"/>
              <a:t>Imagine a website where there are different types of users: regular users and administrators. Regular users can only view content, while administrators can edit and delete content.</a:t>
            </a:r>
          </a:p>
          <a:p>
            <a:endParaRPr lang="en-US" sz="2500" dirty="0"/>
          </a:p>
        </p:txBody>
      </p:sp>
      <p:sp>
        <p:nvSpPr>
          <p:cNvPr id="4" name="Footer Placeholder 3">
            <a:extLst>
              <a:ext uri="{FF2B5EF4-FFF2-40B4-BE49-F238E27FC236}">
                <a16:creationId xmlns:a16="http://schemas.microsoft.com/office/drawing/2014/main" id="{84493DA4-B520-162E-2761-261A04B3F1EE}"/>
              </a:ext>
            </a:extLst>
          </p:cNvPr>
          <p:cNvSpPr>
            <a:spLocks noGrp="1"/>
          </p:cNvSpPr>
          <p:nvPr>
            <p:ph type="ftr" sz="quarter" idx="11"/>
          </p:nvPr>
        </p:nvSpPr>
        <p:spPr/>
        <p:txBody>
          <a:bodyPr/>
          <a:lstStyle/>
          <a:p>
            <a:r>
              <a:rPr lang="en-US" dirty="0"/>
              <a:t>Authentication and Authorization</a:t>
            </a:r>
          </a:p>
        </p:txBody>
      </p:sp>
      <p:sp>
        <p:nvSpPr>
          <p:cNvPr id="5" name="Slide Number Placeholder 4">
            <a:extLst>
              <a:ext uri="{FF2B5EF4-FFF2-40B4-BE49-F238E27FC236}">
                <a16:creationId xmlns:a16="http://schemas.microsoft.com/office/drawing/2014/main" id="{4FE45EB7-F910-B850-FB6F-6F040168DD48}"/>
              </a:ext>
            </a:extLst>
          </p:cNvPr>
          <p:cNvSpPr>
            <a:spLocks noGrp="1"/>
          </p:cNvSpPr>
          <p:nvPr>
            <p:ph type="sldNum" sz="quarter" idx="12"/>
          </p:nvPr>
        </p:nvSpPr>
        <p:spPr/>
        <p:txBody>
          <a:bodyPr/>
          <a:lstStyle/>
          <a:p>
            <a:fld id="{95CBEC59-7FF9-4688-98DF-89832A0C9025}" type="slidenum">
              <a:rPr lang="en-US" smtClean="0"/>
              <a:t>5</a:t>
            </a:fld>
            <a:endParaRPr lang="en-US" dirty="0"/>
          </a:p>
        </p:txBody>
      </p:sp>
      <p:pic>
        <p:nvPicPr>
          <p:cNvPr id="7" name="Picture 6">
            <a:extLst>
              <a:ext uri="{FF2B5EF4-FFF2-40B4-BE49-F238E27FC236}">
                <a16:creationId xmlns:a16="http://schemas.microsoft.com/office/drawing/2014/main" id="{B719E666-89B2-DBFE-3714-D2E50536D5ED}"/>
              </a:ext>
            </a:extLst>
          </p:cNvPr>
          <p:cNvPicPr>
            <a:picLocks noChangeAspect="1"/>
          </p:cNvPicPr>
          <p:nvPr/>
        </p:nvPicPr>
        <p:blipFill rotWithShape="1">
          <a:blip r:embed="rId3"/>
          <a:srcRect t="50000"/>
          <a:stretch/>
        </p:blipFill>
        <p:spPr>
          <a:xfrm>
            <a:off x="1979588" y="3836894"/>
            <a:ext cx="8694294" cy="1982767"/>
          </a:xfrm>
          <a:prstGeom prst="rect">
            <a:avLst/>
          </a:prstGeom>
        </p:spPr>
      </p:pic>
    </p:spTree>
    <p:extLst>
      <p:ext uri="{BB962C8B-B14F-4D97-AF65-F5344CB8AC3E}">
        <p14:creationId xmlns:p14="http://schemas.microsoft.com/office/powerpoint/2010/main" val="3750748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971158" y="51784"/>
            <a:ext cx="4465581" cy="782557"/>
          </a:xfrm>
        </p:spPr>
        <p:txBody>
          <a:bodyPr>
            <a:normAutofit/>
          </a:bodyPr>
          <a:lstStyle/>
          <a:p>
            <a:r>
              <a:rPr lang="en-US" sz="2800" dirty="0"/>
              <a:t>Types Of </a:t>
            </a:r>
            <a:r>
              <a:rPr lang="en-US" sz="2800" b="1" dirty="0"/>
              <a:t>Authorization</a:t>
            </a:r>
            <a:endParaRPr lang="en-US" sz="2800" dirty="0"/>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5928727" y="524421"/>
            <a:ext cx="5157787" cy="2200693"/>
          </a:xfrm>
        </p:spPr>
        <p:txBody>
          <a:bodyPr>
            <a:normAutofit/>
          </a:bodyPr>
          <a:lstStyle/>
          <a:p>
            <a:pPr algn="just"/>
            <a:r>
              <a:rPr lang="en-US" sz="1600" b="1" dirty="0"/>
              <a:t>Role-Based Authorization assigns access rights based on predefined roles.</a:t>
            </a:r>
          </a:p>
          <a:p>
            <a:pPr algn="just"/>
            <a:r>
              <a:rPr lang="en-US" sz="1600" b="1" dirty="0"/>
              <a:t>Users are assigned roles (e.g., admin, user, manager), and permissions are granted to each role.</a:t>
            </a:r>
          </a:p>
          <a:p>
            <a:pPr algn="just"/>
            <a:r>
              <a:rPr lang="en-US" sz="1600" b="1" dirty="0"/>
              <a:t>Controllers or actions are decorated with [Authorize(Roles = "</a:t>
            </a:r>
            <a:r>
              <a:rPr lang="en-US" sz="1600" b="1" dirty="0" err="1"/>
              <a:t>RoleName</a:t>
            </a:r>
            <a:r>
              <a:rPr lang="en-US" sz="1600" b="1" dirty="0"/>
              <a:t>")] attribute.</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a:xfrm>
            <a:off x="6327078" y="2725114"/>
            <a:ext cx="5183188" cy="531997"/>
          </a:xfrm>
        </p:spPr>
        <p:txBody>
          <a:bodyPr>
            <a:normAutofit/>
          </a:bodyPr>
          <a:lstStyle/>
          <a:p>
            <a:r>
              <a:rPr lang="en-US" dirty="0"/>
              <a:t>Claim – Based Authorization</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Authentication and Authorization</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6</a:t>
            </a:fld>
            <a:endParaRPr lang="en-US" dirty="0"/>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a:xfrm>
            <a:off x="736680" y="3206538"/>
            <a:ext cx="5157787" cy="2773257"/>
          </a:xfrm>
        </p:spPr>
        <p:txBody>
          <a:bodyPr>
            <a:noAutofit/>
          </a:bodyPr>
          <a:lstStyle/>
          <a:p>
            <a:r>
              <a:rPr lang="en-US" b="1" dirty="0"/>
              <a:t>A policy is a set of rules or requirements that dictate whether a user is authorized to perform a certain action or access a specific resource. </a:t>
            </a:r>
          </a:p>
          <a:p>
            <a:r>
              <a:rPr lang="en-US" b="1" dirty="0"/>
              <a:t>Policies can be based on roles, claims, or other custom requirements defined by the developer. </a:t>
            </a:r>
          </a:p>
          <a:p>
            <a:r>
              <a:rPr lang="en-US" b="1" dirty="0"/>
              <a:t>Example: You might define a policy called "</a:t>
            </a:r>
            <a:r>
              <a:rPr lang="en-US" b="1" dirty="0" err="1"/>
              <a:t>AdminOnly</a:t>
            </a:r>
            <a:r>
              <a:rPr lang="en-US" b="1" dirty="0"/>
              <a:t>" that requires users to have the "Admin" role in order to access certain administrative features. Alternatively, you could have a policy called "</a:t>
            </a:r>
            <a:r>
              <a:rPr lang="en-US" b="1" dirty="0" err="1"/>
              <a:t>PremiumAccess</a:t>
            </a:r>
            <a:r>
              <a:rPr lang="en-US" b="1" dirty="0"/>
              <a:t>" that checks for a specific claim indicating that the user has a premium subscription level.</a:t>
            </a:r>
          </a:p>
        </p:txBody>
      </p:sp>
      <p:sp>
        <p:nvSpPr>
          <p:cNvPr id="11" name="Text Placeholder 10">
            <a:extLst>
              <a:ext uri="{FF2B5EF4-FFF2-40B4-BE49-F238E27FC236}">
                <a16:creationId xmlns:a16="http://schemas.microsoft.com/office/drawing/2014/main" id="{8AD7C47A-3996-000A-4275-B7131BC4A9BE}"/>
              </a:ext>
            </a:extLst>
          </p:cNvPr>
          <p:cNvSpPr>
            <a:spLocks noGrp="1"/>
          </p:cNvSpPr>
          <p:nvPr>
            <p:ph type="body" idx="1"/>
          </p:nvPr>
        </p:nvSpPr>
        <p:spPr>
          <a:xfrm>
            <a:off x="959716" y="2917883"/>
            <a:ext cx="4121950" cy="308770"/>
          </a:xfrm>
        </p:spPr>
        <p:txBody>
          <a:bodyPr>
            <a:noAutofit/>
          </a:bodyPr>
          <a:lstStyle/>
          <a:p>
            <a:r>
              <a:rPr lang="en-US" b="1" dirty="0"/>
              <a:t>Policy-Based Authorization</a:t>
            </a:r>
            <a:endParaRPr lang="en-IN" dirty="0"/>
          </a:p>
        </p:txBody>
      </p:sp>
      <p:sp>
        <p:nvSpPr>
          <p:cNvPr id="3" name="Text Placeholder 4">
            <a:extLst>
              <a:ext uri="{FF2B5EF4-FFF2-40B4-BE49-F238E27FC236}">
                <a16:creationId xmlns:a16="http://schemas.microsoft.com/office/drawing/2014/main" id="{031EBA66-BE02-6B59-1CAF-00D66AEC9EE5}"/>
              </a:ext>
            </a:extLst>
          </p:cNvPr>
          <p:cNvSpPr txBox="1">
            <a:spLocks/>
          </p:cNvSpPr>
          <p:nvPr/>
        </p:nvSpPr>
        <p:spPr>
          <a:xfrm>
            <a:off x="6070599" y="39339"/>
            <a:ext cx="5183188" cy="53199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1" dirty="0"/>
              <a:t>Role-Based Authorization</a:t>
            </a:r>
          </a:p>
        </p:txBody>
      </p:sp>
      <p:sp>
        <p:nvSpPr>
          <p:cNvPr id="12" name="Content Placeholder 5">
            <a:extLst>
              <a:ext uri="{FF2B5EF4-FFF2-40B4-BE49-F238E27FC236}">
                <a16:creationId xmlns:a16="http://schemas.microsoft.com/office/drawing/2014/main" id="{98F8BEE6-6351-08A2-9776-38B03136C405}"/>
              </a:ext>
            </a:extLst>
          </p:cNvPr>
          <p:cNvSpPr txBox="1">
            <a:spLocks/>
          </p:cNvSpPr>
          <p:nvPr/>
        </p:nvSpPr>
        <p:spPr>
          <a:xfrm>
            <a:off x="6096000" y="3340177"/>
            <a:ext cx="5157787" cy="2773258"/>
          </a:xfrm>
          <a:prstGeom prst="rect">
            <a:avLst/>
          </a:prstGeom>
        </p:spPr>
        <p:txBody>
          <a:bodyPr vert="horz" lIns="91440" tIns="45720" rIns="91440" bIns="45720" rtlCol="0">
            <a:no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spcBef>
                <a:spcPts val="500"/>
              </a:spcBef>
              <a:buFont typeface="Arial" panose="020B0604020202020204" pitchFamily="34" charset="0"/>
              <a:buNone/>
              <a:defRPr lang="en-US" sz="14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Claims are assertions or pieces of information about the user that are used to make authorization decisions. </a:t>
            </a:r>
          </a:p>
          <a:p>
            <a:r>
              <a:rPr lang="en-US" b="1" dirty="0"/>
              <a:t>Claims can represent various attributes or characteristics of the user, such as their role, name, email address, or any other relevant data. </a:t>
            </a:r>
          </a:p>
          <a:p>
            <a:r>
              <a:rPr lang="en-US" b="1" dirty="0"/>
              <a:t>Example: A claim might be "</a:t>
            </a:r>
            <a:r>
              <a:rPr lang="en-US" b="1" dirty="0" err="1"/>
              <a:t>SubscriptionLevel</a:t>
            </a:r>
            <a:r>
              <a:rPr lang="en-US" b="1" dirty="0"/>
              <a:t>: Premium", indicating that the user has a premium subscription in a subscription-based service. Claims can be used to make fine-grained access control decisions based on specific user attributes. </a:t>
            </a:r>
          </a:p>
        </p:txBody>
      </p:sp>
      <p:pic>
        <p:nvPicPr>
          <p:cNvPr id="2050" name="Picture 2">
            <a:extLst>
              <a:ext uri="{FF2B5EF4-FFF2-40B4-BE49-F238E27FC236}">
                <a16:creationId xmlns:a16="http://schemas.microsoft.com/office/drawing/2014/main" id="{8273ECDB-C6C2-1885-D399-2CDC383DE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94" y="717064"/>
            <a:ext cx="4891760" cy="196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451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255756-F449-9483-8585-652256A3FAD8}"/>
              </a:ext>
            </a:extLst>
          </p:cNvPr>
          <p:cNvSpPr>
            <a:spLocks noGrp="1"/>
          </p:cNvSpPr>
          <p:nvPr>
            <p:ph type="ftr" sz="quarter" idx="11"/>
          </p:nvPr>
        </p:nvSpPr>
        <p:spPr/>
        <p:txBody>
          <a:bodyPr/>
          <a:lstStyle/>
          <a:p>
            <a:r>
              <a:rPr lang="en-US" dirty="0"/>
              <a:t>Authentication and Authorization</a:t>
            </a:r>
          </a:p>
        </p:txBody>
      </p:sp>
      <p:sp>
        <p:nvSpPr>
          <p:cNvPr id="5" name="Slide Number Placeholder 4">
            <a:extLst>
              <a:ext uri="{FF2B5EF4-FFF2-40B4-BE49-F238E27FC236}">
                <a16:creationId xmlns:a16="http://schemas.microsoft.com/office/drawing/2014/main" id="{CEDABDBA-1510-8C96-9A55-2F8358B07962}"/>
              </a:ext>
            </a:extLst>
          </p:cNvPr>
          <p:cNvSpPr>
            <a:spLocks noGrp="1"/>
          </p:cNvSpPr>
          <p:nvPr>
            <p:ph type="sldNum" sz="quarter" idx="12"/>
          </p:nvPr>
        </p:nvSpPr>
        <p:spPr/>
        <p:txBody>
          <a:bodyPr/>
          <a:lstStyle/>
          <a:p>
            <a:fld id="{95CBEC59-7FF9-4688-98DF-89832A0C9025}" type="slidenum">
              <a:rPr lang="en-US" smtClean="0"/>
              <a:t>7</a:t>
            </a:fld>
            <a:endParaRPr lang="en-US" dirty="0"/>
          </a:p>
        </p:txBody>
      </p:sp>
      <p:sp>
        <p:nvSpPr>
          <p:cNvPr id="34" name="TextBox 33">
            <a:extLst>
              <a:ext uri="{FF2B5EF4-FFF2-40B4-BE49-F238E27FC236}">
                <a16:creationId xmlns:a16="http://schemas.microsoft.com/office/drawing/2014/main" id="{FB71F176-3822-F99D-6B3F-2A71B31AF594}"/>
              </a:ext>
            </a:extLst>
          </p:cNvPr>
          <p:cNvSpPr txBox="1"/>
          <p:nvPr/>
        </p:nvSpPr>
        <p:spPr>
          <a:xfrm>
            <a:off x="1000760" y="1305341"/>
            <a:ext cx="10029115" cy="4247317"/>
          </a:xfrm>
          <a:prstGeom prst="rect">
            <a:avLst/>
          </a:prstGeom>
          <a:noFill/>
        </p:spPr>
        <p:txBody>
          <a:bodyPr wrap="square">
            <a:spAutoFit/>
          </a:bodyPr>
          <a:lstStyle/>
          <a:p>
            <a:pPr algn="just"/>
            <a:r>
              <a:rPr lang="en-US" b="1" dirty="0">
                <a:solidFill>
                  <a:schemeClr val="bg1">
                    <a:lumMod val="95000"/>
                  </a:schemeClr>
                </a:solidFill>
              </a:rPr>
              <a:t>OAuth 2.0 is an framework that enables third-party applications to access a user’s data without needing the user’s credentials. It provides secure delegated access, allowing user to grant limited access to their resources on one site to another site without revealing their credentials.</a:t>
            </a:r>
          </a:p>
          <a:p>
            <a:pPr algn="just"/>
            <a:endParaRPr lang="en-US" b="1" dirty="0">
              <a:solidFill>
                <a:schemeClr val="bg1">
                  <a:lumMod val="95000"/>
                </a:schemeClr>
              </a:solidFill>
            </a:endParaRPr>
          </a:p>
          <a:p>
            <a:pPr marL="285750" indent="-285750" algn="just">
              <a:buFont typeface="Arial" panose="020B0604020202020204" pitchFamily="34" charset="0"/>
              <a:buChar char="•"/>
            </a:pPr>
            <a:r>
              <a:rPr lang="en-US" b="1" dirty="0">
                <a:solidFill>
                  <a:schemeClr val="bg1">
                    <a:lumMod val="95000"/>
                  </a:schemeClr>
                </a:solidFill>
              </a:rPr>
              <a:t>The key components of OAuth 2.0 are:​</a:t>
            </a:r>
          </a:p>
          <a:p>
            <a:pPr algn="just"/>
            <a:endParaRPr lang="en-US" b="1" dirty="0">
              <a:solidFill>
                <a:schemeClr val="bg1">
                  <a:lumMod val="95000"/>
                </a:schemeClr>
              </a:solidFill>
            </a:endParaRPr>
          </a:p>
          <a:p>
            <a:pPr algn="just"/>
            <a:r>
              <a:rPr lang="en-US" b="1" dirty="0">
                <a:solidFill>
                  <a:schemeClr val="bg1">
                    <a:lumMod val="95000"/>
                  </a:schemeClr>
                </a:solidFill>
              </a:rPr>
              <a:t>Resource Owner: The user who owns the protected resources and grants access to them.​</a:t>
            </a:r>
          </a:p>
          <a:p>
            <a:pPr algn="just"/>
            <a:endParaRPr lang="en-US" b="1" dirty="0">
              <a:solidFill>
                <a:schemeClr val="bg1">
                  <a:lumMod val="95000"/>
                </a:schemeClr>
              </a:solidFill>
            </a:endParaRPr>
          </a:p>
          <a:p>
            <a:pPr algn="just"/>
            <a:r>
              <a:rPr lang="en-US" b="1" dirty="0">
                <a:solidFill>
                  <a:schemeClr val="bg1">
                    <a:lumMod val="95000"/>
                  </a:schemeClr>
                </a:solidFill>
              </a:rPr>
              <a:t>Client: The third-party application requesting access to the protected resources on behalf of the resource owner.​</a:t>
            </a:r>
          </a:p>
          <a:p>
            <a:pPr algn="just"/>
            <a:endParaRPr lang="en-US" b="1" dirty="0">
              <a:solidFill>
                <a:schemeClr val="bg1">
                  <a:lumMod val="95000"/>
                </a:schemeClr>
              </a:solidFill>
            </a:endParaRPr>
          </a:p>
          <a:p>
            <a:pPr algn="just"/>
            <a:r>
              <a:rPr lang="en-US" b="1" dirty="0">
                <a:solidFill>
                  <a:schemeClr val="bg1">
                    <a:lumMod val="95000"/>
                  </a:schemeClr>
                </a:solidFill>
              </a:rPr>
              <a:t>Authorization Server: The server responsible for authenticating the user and issuing access tokens to the client.​</a:t>
            </a:r>
          </a:p>
          <a:p>
            <a:pPr algn="just"/>
            <a:endParaRPr lang="en-US" b="1" dirty="0">
              <a:solidFill>
                <a:schemeClr val="bg1">
                  <a:lumMod val="95000"/>
                </a:schemeClr>
              </a:solidFill>
            </a:endParaRPr>
          </a:p>
          <a:p>
            <a:pPr algn="just"/>
            <a:r>
              <a:rPr lang="en-US" b="1" dirty="0">
                <a:solidFill>
                  <a:schemeClr val="bg1">
                    <a:lumMod val="95000"/>
                  </a:schemeClr>
                </a:solidFill>
              </a:rPr>
              <a:t>Resource Server: The server hosting the protected resources that the client wants to access.​</a:t>
            </a:r>
            <a:endParaRPr lang="en-IN" b="1" dirty="0">
              <a:solidFill>
                <a:schemeClr val="bg1">
                  <a:lumMod val="95000"/>
                </a:schemeClr>
              </a:solidFill>
            </a:endParaRPr>
          </a:p>
        </p:txBody>
      </p:sp>
      <p:sp>
        <p:nvSpPr>
          <p:cNvPr id="40" name="TextBox 39">
            <a:extLst>
              <a:ext uri="{FF2B5EF4-FFF2-40B4-BE49-F238E27FC236}">
                <a16:creationId xmlns:a16="http://schemas.microsoft.com/office/drawing/2014/main" id="{381AB9CE-0D20-932C-03F6-CAB3B027ED60}"/>
              </a:ext>
            </a:extLst>
          </p:cNvPr>
          <p:cNvSpPr txBox="1"/>
          <p:nvPr/>
        </p:nvSpPr>
        <p:spPr>
          <a:xfrm>
            <a:off x="1000760" y="161333"/>
            <a:ext cx="5326149" cy="707886"/>
          </a:xfrm>
          <a:prstGeom prst="rect">
            <a:avLst/>
          </a:prstGeom>
          <a:noFill/>
        </p:spPr>
        <p:txBody>
          <a:bodyPr wrap="square">
            <a:spAutoFit/>
          </a:bodyPr>
          <a:lstStyle/>
          <a:p>
            <a:r>
              <a:rPr kumimoji="0" lang="en-US" sz="4000" b="1" i="0" u="none" strike="noStrike" kern="1200" cap="none" spc="0" normalizeH="0" baseline="0" noProof="0" dirty="0">
                <a:ln>
                  <a:noFill/>
                </a:ln>
                <a:solidFill>
                  <a:prstClr val="white"/>
                </a:solidFill>
                <a:effectLst/>
                <a:uLnTx/>
                <a:uFillTx/>
                <a:latin typeface="Avenir Next LT Pro"/>
                <a:ea typeface="+mj-ea"/>
                <a:cs typeface="+mj-cs"/>
              </a:rPr>
              <a:t>What is </a:t>
            </a:r>
            <a:r>
              <a:rPr lang="en-US" sz="4000" b="1" dirty="0">
                <a:solidFill>
                  <a:prstClr val="white"/>
                </a:solidFill>
                <a:latin typeface="Avenir Next LT Pro"/>
                <a:ea typeface="+mj-ea"/>
                <a:cs typeface="+mj-cs"/>
              </a:rPr>
              <a:t>OAuth 2.0 ?</a:t>
            </a:r>
            <a:endParaRPr lang="en-IN" dirty="0"/>
          </a:p>
        </p:txBody>
      </p:sp>
    </p:spTree>
    <p:extLst>
      <p:ext uri="{BB962C8B-B14F-4D97-AF65-F5344CB8AC3E}">
        <p14:creationId xmlns:p14="http://schemas.microsoft.com/office/powerpoint/2010/main" val="2140554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255756-F449-9483-8585-652256A3FAD8}"/>
              </a:ext>
            </a:extLst>
          </p:cNvPr>
          <p:cNvSpPr>
            <a:spLocks noGrp="1"/>
          </p:cNvSpPr>
          <p:nvPr>
            <p:ph type="ftr" sz="quarter" idx="11"/>
          </p:nvPr>
        </p:nvSpPr>
        <p:spPr/>
        <p:txBody>
          <a:bodyPr/>
          <a:lstStyle/>
          <a:p>
            <a:r>
              <a:rPr lang="en-US" dirty="0"/>
              <a:t>Authentication and Authorization</a:t>
            </a:r>
          </a:p>
        </p:txBody>
      </p:sp>
      <p:sp>
        <p:nvSpPr>
          <p:cNvPr id="5" name="Slide Number Placeholder 4">
            <a:extLst>
              <a:ext uri="{FF2B5EF4-FFF2-40B4-BE49-F238E27FC236}">
                <a16:creationId xmlns:a16="http://schemas.microsoft.com/office/drawing/2014/main" id="{CEDABDBA-1510-8C96-9A55-2F8358B07962}"/>
              </a:ext>
            </a:extLst>
          </p:cNvPr>
          <p:cNvSpPr>
            <a:spLocks noGrp="1"/>
          </p:cNvSpPr>
          <p:nvPr>
            <p:ph type="sldNum" sz="quarter" idx="12"/>
          </p:nvPr>
        </p:nvSpPr>
        <p:spPr/>
        <p:txBody>
          <a:bodyPr/>
          <a:lstStyle/>
          <a:p>
            <a:fld id="{95CBEC59-7FF9-4688-98DF-89832A0C9025}" type="slidenum">
              <a:rPr lang="en-US" smtClean="0"/>
              <a:t>8</a:t>
            </a:fld>
            <a:endParaRPr lang="en-US" dirty="0"/>
          </a:p>
        </p:txBody>
      </p:sp>
      <p:sp>
        <p:nvSpPr>
          <p:cNvPr id="40" name="TextBox 39">
            <a:extLst>
              <a:ext uri="{FF2B5EF4-FFF2-40B4-BE49-F238E27FC236}">
                <a16:creationId xmlns:a16="http://schemas.microsoft.com/office/drawing/2014/main" id="{381AB9CE-0D20-932C-03F6-CAB3B027ED60}"/>
              </a:ext>
            </a:extLst>
          </p:cNvPr>
          <p:cNvSpPr txBox="1"/>
          <p:nvPr/>
        </p:nvSpPr>
        <p:spPr>
          <a:xfrm>
            <a:off x="1000760" y="277875"/>
            <a:ext cx="3096111" cy="707886"/>
          </a:xfrm>
          <a:prstGeom prst="rect">
            <a:avLst/>
          </a:prstGeom>
          <a:noFill/>
        </p:spPr>
        <p:txBody>
          <a:bodyPr wrap="square">
            <a:spAutoFit/>
          </a:bodyPr>
          <a:lstStyle/>
          <a:p>
            <a:r>
              <a:rPr lang="en-US" sz="4000" b="1" dirty="0">
                <a:solidFill>
                  <a:prstClr val="white"/>
                </a:solidFill>
                <a:latin typeface="Avenir Next LT Pro"/>
                <a:ea typeface="+mj-ea"/>
                <a:cs typeface="+mj-cs"/>
              </a:rPr>
              <a:t>OAuth 2.0</a:t>
            </a:r>
            <a:endParaRPr lang="en-IN" dirty="0"/>
          </a:p>
        </p:txBody>
      </p:sp>
      <p:sp>
        <p:nvSpPr>
          <p:cNvPr id="7" name="TextBox 6">
            <a:extLst>
              <a:ext uri="{FF2B5EF4-FFF2-40B4-BE49-F238E27FC236}">
                <a16:creationId xmlns:a16="http://schemas.microsoft.com/office/drawing/2014/main" id="{B6ABC08B-5BC4-EBE4-2E31-322CEAE0BAC7}"/>
              </a:ext>
            </a:extLst>
          </p:cNvPr>
          <p:cNvSpPr txBox="1"/>
          <p:nvPr/>
        </p:nvSpPr>
        <p:spPr>
          <a:xfrm>
            <a:off x="306004" y="1757079"/>
            <a:ext cx="5021820" cy="3693319"/>
          </a:xfrm>
          <a:prstGeom prst="rect">
            <a:avLst/>
          </a:prstGeom>
          <a:noFill/>
        </p:spPr>
        <p:txBody>
          <a:bodyPr wrap="square">
            <a:spAutoFit/>
          </a:bodyPr>
          <a:lstStyle/>
          <a:p>
            <a:r>
              <a:rPr lang="en-US" b="1" dirty="0">
                <a:solidFill>
                  <a:schemeClr val="bg1"/>
                </a:solidFill>
              </a:rPr>
              <a:t>Resource Owner: Bob (website user), who has the capability to grant access to his orders.</a:t>
            </a:r>
          </a:p>
          <a:p>
            <a:endParaRPr lang="en-US" b="1" dirty="0">
              <a:solidFill>
                <a:schemeClr val="bg1"/>
              </a:solidFill>
            </a:endParaRPr>
          </a:p>
          <a:p>
            <a:r>
              <a:rPr lang="en-US" b="1" dirty="0">
                <a:solidFill>
                  <a:schemeClr val="bg1"/>
                </a:solidFill>
              </a:rPr>
              <a:t>Client: The application (</a:t>
            </a:r>
            <a:r>
              <a:rPr lang="en-US" b="1" dirty="0" err="1">
                <a:solidFill>
                  <a:schemeClr val="bg1"/>
                </a:solidFill>
              </a:rPr>
              <a:t>ShopSmart</a:t>
            </a:r>
            <a:r>
              <a:rPr lang="en-US" b="1" dirty="0">
                <a:solidFill>
                  <a:schemeClr val="bg1"/>
                </a:solidFill>
              </a:rPr>
              <a:t>) wanting to access Bob’s orders.</a:t>
            </a:r>
          </a:p>
          <a:p>
            <a:endParaRPr lang="en-US" b="1" dirty="0">
              <a:solidFill>
                <a:schemeClr val="bg1"/>
              </a:solidFill>
            </a:endParaRPr>
          </a:p>
          <a:p>
            <a:r>
              <a:rPr lang="en-US" b="1" dirty="0">
                <a:solidFill>
                  <a:schemeClr val="bg1"/>
                </a:solidFill>
              </a:rPr>
              <a:t>Authorization Server: The server that authenticates Bob and issues tokens to </a:t>
            </a:r>
            <a:r>
              <a:rPr lang="en-US" b="1" dirty="0" err="1">
                <a:solidFill>
                  <a:schemeClr val="bg1"/>
                </a:solidFill>
              </a:rPr>
              <a:t>ShopSmart</a:t>
            </a:r>
            <a:r>
              <a:rPr lang="en-US" b="1" dirty="0">
                <a:solidFill>
                  <a:schemeClr val="bg1"/>
                </a:solidFill>
              </a:rPr>
              <a:t>. </a:t>
            </a:r>
          </a:p>
          <a:p>
            <a:r>
              <a:rPr lang="en-US" b="1" dirty="0">
                <a:solidFill>
                  <a:schemeClr val="bg1"/>
                </a:solidFill>
              </a:rPr>
              <a:t>Example: Google, FB, Azure.. </a:t>
            </a:r>
          </a:p>
          <a:p>
            <a:endParaRPr lang="en-US" b="1" dirty="0">
              <a:solidFill>
                <a:schemeClr val="bg1"/>
              </a:solidFill>
            </a:endParaRPr>
          </a:p>
          <a:p>
            <a:r>
              <a:rPr lang="en-US" b="1" dirty="0">
                <a:solidFill>
                  <a:schemeClr val="bg1"/>
                </a:solidFill>
              </a:rPr>
              <a:t>Resource Server: The server hosting Bob’s order details.</a:t>
            </a:r>
          </a:p>
          <a:p>
            <a:r>
              <a:rPr lang="en-US" b="1" dirty="0">
                <a:solidFill>
                  <a:schemeClr val="bg1"/>
                </a:solidFill>
              </a:rPr>
              <a:t>Example: Azure Blob Storage, Amazon S3</a:t>
            </a:r>
            <a:endParaRPr lang="en-IN" b="1" dirty="0">
              <a:solidFill>
                <a:schemeClr val="bg1"/>
              </a:solidFill>
            </a:endParaRPr>
          </a:p>
        </p:txBody>
      </p:sp>
      <p:pic>
        <p:nvPicPr>
          <p:cNvPr id="9" name="Picture 8">
            <a:extLst>
              <a:ext uri="{FF2B5EF4-FFF2-40B4-BE49-F238E27FC236}">
                <a16:creationId xmlns:a16="http://schemas.microsoft.com/office/drawing/2014/main" id="{8CCF2881-4406-3A4C-C32B-99F8B50AD78E}"/>
              </a:ext>
            </a:extLst>
          </p:cNvPr>
          <p:cNvPicPr>
            <a:picLocks noChangeAspect="1"/>
          </p:cNvPicPr>
          <p:nvPr/>
        </p:nvPicPr>
        <p:blipFill>
          <a:blip r:embed="rId3"/>
          <a:stretch>
            <a:fillRect/>
          </a:stretch>
        </p:blipFill>
        <p:spPr>
          <a:xfrm>
            <a:off x="5199530" y="1315533"/>
            <a:ext cx="6827004" cy="4576410"/>
          </a:xfrm>
          <a:prstGeom prst="rect">
            <a:avLst/>
          </a:prstGeom>
        </p:spPr>
      </p:pic>
    </p:spTree>
    <p:extLst>
      <p:ext uri="{BB962C8B-B14F-4D97-AF65-F5344CB8AC3E}">
        <p14:creationId xmlns:p14="http://schemas.microsoft.com/office/powerpoint/2010/main" val="1447507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54D8-2B2A-3AA3-B575-285B0C8AF919}"/>
              </a:ext>
            </a:extLst>
          </p:cNvPr>
          <p:cNvSpPr>
            <a:spLocks noGrp="1"/>
          </p:cNvSpPr>
          <p:nvPr>
            <p:ph type="title"/>
          </p:nvPr>
        </p:nvSpPr>
        <p:spPr>
          <a:xfrm>
            <a:off x="804135" y="120630"/>
            <a:ext cx="5291865" cy="1167176"/>
          </a:xfrm>
        </p:spPr>
        <p:txBody>
          <a:bodyPr/>
          <a:lstStyle/>
          <a:p>
            <a:r>
              <a:rPr lang="en-US" dirty="0"/>
              <a:t>JWT Token</a:t>
            </a:r>
            <a:endParaRPr lang="en-IN" dirty="0"/>
          </a:p>
        </p:txBody>
      </p:sp>
      <p:sp>
        <p:nvSpPr>
          <p:cNvPr id="4" name="Footer Placeholder 3">
            <a:extLst>
              <a:ext uri="{FF2B5EF4-FFF2-40B4-BE49-F238E27FC236}">
                <a16:creationId xmlns:a16="http://schemas.microsoft.com/office/drawing/2014/main" id="{84493DA4-B520-162E-2761-261A04B3F1EE}"/>
              </a:ext>
            </a:extLst>
          </p:cNvPr>
          <p:cNvSpPr>
            <a:spLocks noGrp="1"/>
          </p:cNvSpPr>
          <p:nvPr>
            <p:ph type="ftr" sz="quarter" idx="11"/>
          </p:nvPr>
        </p:nvSpPr>
        <p:spPr/>
        <p:txBody>
          <a:bodyPr/>
          <a:lstStyle/>
          <a:p>
            <a:r>
              <a:rPr lang="en-US" dirty="0"/>
              <a:t>Authentication and Authorization</a:t>
            </a:r>
          </a:p>
        </p:txBody>
      </p:sp>
      <p:sp>
        <p:nvSpPr>
          <p:cNvPr id="5" name="Slide Number Placeholder 4">
            <a:extLst>
              <a:ext uri="{FF2B5EF4-FFF2-40B4-BE49-F238E27FC236}">
                <a16:creationId xmlns:a16="http://schemas.microsoft.com/office/drawing/2014/main" id="{4FE45EB7-F910-B850-FB6F-6F040168DD48}"/>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7" name="TextBox 6">
            <a:extLst>
              <a:ext uri="{FF2B5EF4-FFF2-40B4-BE49-F238E27FC236}">
                <a16:creationId xmlns:a16="http://schemas.microsoft.com/office/drawing/2014/main" id="{B16694A7-95A5-6FE8-6062-4A10B1EA4A98}"/>
              </a:ext>
            </a:extLst>
          </p:cNvPr>
          <p:cNvSpPr txBox="1"/>
          <p:nvPr/>
        </p:nvSpPr>
        <p:spPr>
          <a:xfrm>
            <a:off x="959769" y="1660180"/>
            <a:ext cx="10633182" cy="4154984"/>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bg1"/>
                </a:solidFill>
              </a:rPr>
              <a:t>JSON Web Tokens (JWTs) are a standardized way to securely send data between two parties. They contain information (claims) encoded in the JSON format. These claims help share specific details between the parties involved.</a:t>
            </a:r>
          </a:p>
          <a:p>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This information can be verified and trusted because it is digitally signed. JWTs can be signed using a secret (with the HMAC algorithm)</a:t>
            </a:r>
          </a:p>
          <a:p>
            <a:pPr marL="285750" indent="-285750">
              <a:buFont typeface="Arial" panose="020B0604020202020204" pitchFamily="34" charset="0"/>
              <a:buChar char="•"/>
            </a:pPr>
            <a:endParaRPr lang="en-US" b="1" dirty="0">
              <a:solidFill>
                <a:schemeClr val="bg1"/>
              </a:solidFill>
            </a:endParaRPr>
          </a:p>
          <a:p>
            <a:endParaRPr lang="en-US" b="1" dirty="0">
              <a:solidFill>
                <a:schemeClr val="bg1"/>
              </a:solidFill>
            </a:endParaRPr>
          </a:p>
          <a:p>
            <a:r>
              <a:rPr lang="en-US" sz="2000" b="1" dirty="0">
                <a:solidFill>
                  <a:schemeClr val="bg1"/>
                </a:solidFill>
              </a:rPr>
              <a:t>JSON Web Token structure:</a:t>
            </a:r>
            <a:br>
              <a:rPr lang="en-US" sz="2000" b="1" dirty="0">
                <a:solidFill>
                  <a:schemeClr val="bg1"/>
                </a:solidFill>
              </a:rPr>
            </a:br>
            <a:br>
              <a:rPr lang="en-US" sz="2000" b="1" dirty="0">
                <a:solidFill>
                  <a:schemeClr val="bg1"/>
                </a:solidFill>
              </a:rPr>
            </a:br>
            <a:r>
              <a:rPr lang="en-US" sz="2000" b="1" dirty="0">
                <a:solidFill>
                  <a:schemeClr val="bg1"/>
                </a:solidFill>
              </a:rPr>
              <a:t>JWT consist of three parts separated by dots( . ),   </a:t>
            </a:r>
          </a:p>
          <a:p>
            <a:pPr marL="914400" lvl="1" indent="-457200">
              <a:buFont typeface="+mj-lt"/>
              <a:buAutoNum type="arabicPeriod"/>
            </a:pPr>
            <a:r>
              <a:rPr lang="en-US" sz="2000" b="1" dirty="0">
                <a:solidFill>
                  <a:schemeClr val="bg1"/>
                </a:solidFill>
              </a:rPr>
              <a:t>Header </a:t>
            </a:r>
          </a:p>
          <a:p>
            <a:pPr marL="914400" lvl="1" indent="-457200">
              <a:buFont typeface="+mj-lt"/>
              <a:buAutoNum type="arabicPeriod"/>
            </a:pPr>
            <a:r>
              <a:rPr lang="en-US" sz="2000" b="1" dirty="0">
                <a:solidFill>
                  <a:schemeClr val="bg1"/>
                </a:solidFill>
              </a:rPr>
              <a:t>Payload</a:t>
            </a:r>
          </a:p>
          <a:p>
            <a:pPr marL="914400" lvl="1" indent="-457200">
              <a:buFont typeface="+mj-lt"/>
              <a:buAutoNum type="arabicPeriod"/>
            </a:pPr>
            <a:r>
              <a:rPr lang="en-US" sz="2000" b="1" dirty="0">
                <a:solidFill>
                  <a:schemeClr val="bg1"/>
                </a:solidFill>
              </a:rPr>
              <a:t>Signature  </a:t>
            </a:r>
            <a:endParaRPr lang="en-US" b="1" dirty="0">
              <a:solidFill>
                <a:schemeClr val="bg1"/>
              </a:solidFill>
            </a:endParaRPr>
          </a:p>
        </p:txBody>
      </p:sp>
    </p:spTree>
    <p:extLst>
      <p:ext uri="{BB962C8B-B14F-4D97-AF65-F5344CB8AC3E}">
        <p14:creationId xmlns:p14="http://schemas.microsoft.com/office/powerpoint/2010/main" val="1954800858"/>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4242AFFF-C96F-4C05-9045-3240A5329ECA}">
  <ds:schemaRefs>
    <ds:schemaRef ds:uri="http://schemas.microsoft.com/office/2006/documentManagement/types"/>
    <ds:schemaRef ds:uri="http://purl.org/dc/terms/"/>
    <ds:schemaRef ds:uri="http://purl.org/dc/elements/1.1/"/>
    <ds:schemaRef ds:uri="http://schemas.microsoft.com/office/infopath/2007/PartnerControls"/>
    <ds:schemaRef ds:uri="http://schemas.openxmlformats.org/package/2006/metadata/core-properties"/>
    <ds:schemaRef ds:uri="http://www.w3.org/XML/1998/namespace"/>
    <ds:schemaRef ds:uri="http://purl.org/dc/dcmitype/"/>
    <ds:schemaRef ds:uri="16c05727-aa75-4e4a-9b5f-8a80a1165891"/>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2421</TotalTime>
  <Words>1515</Words>
  <Application>Microsoft Office PowerPoint</Application>
  <PresentationFormat>Widescreen</PresentationFormat>
  <Paragraphs>172</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Wingdings</vt:lpstr>
      <vt:lpstr>Avenir Next LT Pro</vt:lpstr>
      <vt:lpstr>Consolas</vt:lpstr>
      <vt:lpstr>Speak Pro</vt:lpstr>
      <vt:lpstr>Arial</vt:lpstr>
      <vt:lpstr>Calibri</vt:lpstr>
      <vt:lpstr>Office Theme</vt:lpstr>
      <vt:lpstr>Authentication and Authorization</vt:lpstr>
      <vt:lpstr>AGENDA</vt:lpstr>
      <vt:lpstr>What is Authentication?</vt:lpstr>
      <vt:lpstr>Types of Authentication</vt:lpstr>
      <vt:lpstr>What is Authorization?</vt:lpstr>
      <vt:lpstr>Types Of Authorization</vt:lpstr>
      <vt:lpstr>PowerPoint Presentation</vt:lpstr>
      <vt:lpstr>PowerPoint Presentation</vt:lpstr>
      <vt:lpstr>JWT Token</vt:lpstr>
      <vt:lpstr>JWT Token</vt:lpstr>
      <vt:lpstr>Authorization Code flow</vt:lpstr>
      <vt:lpstr>HOW THE TOKEN IS VALIDATING FROM BACKEND SIDE​ ?</vt:lpstr>
      <vt:lpstr>ADVANTAGES </vt:lpstr>
      <vt:lpstr>THANK YOU!</vt:lpstr>
      <vt:lpstr>PowerPoint Presentation</vt:lpstr>
      <vt:lpstr>PowerPoint Presentation</vt:lpstr>
      <vt:lpstr>AUTHORIZATION CODE FLOW​</vt:lpstr>
      <vt:lpstr>Types Of Authentication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DEPENDENCY INJECTION</dc:title>
  <dc:creator>Gangapuram Vishal</dc:creator>
  <cp:lastModifiedBy>Gangapuram Vishal</cp:lastModifiedBy>
  <cp:revision>38</cp:revision>
  <dcterms:created xsi:type="dcterms:W3CDTF">2024-04-09T18:00:50Z</dcterms:created>
  <dcterms:modified xsi:type="dcterms:W3CDTF">2024-05-13T18:21:13Z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